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705" r:id="rId4"/>
    <p:sldMasterId id="2147483741" r:id="rId5"/>
    <p:sldMasterId id="2147483755" r:id="rId6"/>
  </p:sldMasterIdLst>
  <p:notesMasterIdLst>
    <p:notesMasterId r:id="rId24"/>
  </p:notesMasterIdLst>
  <p:handoutMasterIdLst>
    <p:handoutMasterId r:id="rId25"/>
  </p:handoutMasterIdLst>
  <p:sldIdLst>
    <p:sldId id="275" r:id="rId7"/>
    <p:sldId id="979" r:id="rId8"/>
    <p:sldId id="382" r:id="rId9"/>
    <p:sldId id="390" r:id="rId10"/>
    <p:sldId id="359" r:id="rId11"/>
    <p:sldId id="384" r:id="rId12"/>
    <p:sldId id="335" r:id="rId13"/>
    <p:sldId id="973" r:id="rId14"/>
    <p:sldId id="373" r:id="rId15"/>
    <p:sldId id="977" r:id="rId16"/>
    <p:sldId id="978" r:id="rId17"/>
    <p:sldId id="387" r:id="rId18"/>
    <p:sldId id="974" r:id="rId19"/>
    <p:sldId id="385" r:id="rId20"/>
    <p:sldId id="975" r:id="rId21"/>
    <p:sldId id="976" r:id="rId22"/>
    <p:sldId id="381" r:id="rId23"/>
  </p:sldIdLst>
  <p:sldSz cx="9144000" cy="6858000" type="screen4x3"/>
  <p:notesSz cx="6954838"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CC"/>
    <a:srgbClr val="C1504D"/>
    <a:srgbClr val="305197"/>
    <a:srgbClr val="000000"/>
    <a:srgbClr val="18284B"/>
    <a:srgbClr val="4F81BD"/>
    <a:srgbClr val="A9ACB5"/>
    <a:srgbClr val="D9D9D9"/>
    <a:srgbClr val="D2D6E5"/>
    <a:srgbClr val="EAEC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845" autoAdjust="0"/>
    <p:restoredTop sz="93606" autoAdjust="0"/>
  </p:normalViewPr>
  <p:slideViewPr>
    <p:cSldViewPr>
      <p:cViewPr varScale="1">
        <p:scale>
          <a:sx n="98" d="100"/>
          <a:sy n="98" d="100"/>
        </p:scale>
        <p:origin x="453" y="36"/>
      </p:cViewPr>
      <p:guideLst>
        <p:guide orient="horz" pos="2160"/>
        <p:guide pos="2880"/>
      </p:guideLst>
    </p:cSldViewPr>
  </p:slideViewPr>
  <p:notesTextViewPr>
    <p:cViewPr>
      <p:scale>
        <a:sx n="1" d="1"/>
        <a:sy n="1" d="1"/>
      </p:scale>
      <p:origin x="0" y="0"/>
    </p:cViewPr>
  </p:notesTextViewPr>
  <p:sorterViewPr>
    <p:cViewPr>
      <p:scale>
        <a:sx n="110" d="100"/>
        <a:sy n="110" d="100"/>
      </p:scale>
      <p:origin x="0" y="-725"/>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3DB80A-9439-42A4-BE0A-A2B7E26F58AC}" type="doc">
      <dgm:prSet loTypeId="urn:microsoft.com/office/officeart/2005/8/layout/hProcess9" loCatId="process" qsTypeId="urn:microsoft.com/office/officeart/2005/8/quickstyle/simple1" qsCatId="simple" csTypeId="urn:microsoft.com/office/officeart/2005/8/colors/colorful5" csCatId="colorful" phldr="1"/>
      <dgm:spPr/>
    </dgm:pt>
    <dgm:pt modelId="{4CE02D35-5F29-452E-A4FA-F80CA448A42D}">
      <dgm:prSet phldrT="[Text]"/>
      <dgm:spPr>
        <a:solidFill>
          <a:schemeClr val="accent6">
            <a:lumMod val="20000"/>
            <a:lumOff val="80000"/>
          </a:schemeClr>
        </a:solidFill>
      </dgm:spPr>
      <dgm:t>
        <a:bodyPr/>
        <a:lstStyle/>
        <a:p>
          <a:r>
            <a:rPr lang="en-US" dirty="0">
              <a:solidFill>
                <a:srgbClr val="18284B"/>
              </a:solidFill>
            </a:rPr>
            <a:t>On Balance Sheet</a:t>
          </a:r>
        </a:p>
      </dgm:t>
    </dgm:pt>
    <dgm:pt modelId="{BBF58923-F2ED-4C68-AB62-C5A2DFBA3770}" type="parTrans" cxnId="{6833FBAD-36E4-4982-AF69-5A670C7472A9}">
      <dgm:prSet/>
      <dgm:spPr/>
      <dgm:t>
        <a:bodyPr/>
        <a:lstStyle/>
        <a:p>
          <a:endParaRPr lang="en-US"/>
        </a:p>
      </dgm:t>
    </dgm:pt>
    <dgm:pt modelId="{C0E11AEC-CB1E-414A-A627-BF73DAF902E7}" type="sibTrans" cxnId="{6833FBAD-36E4-4982-AF69-5A670C7472A9}">
      <dgm:prSet/>
      <dgm:spPr/>
      <dgm:t>
        <a:bodyPr/>
        <a:lstStyle/>
        <a:p>
          <a:endParaRPr lang="en-US"/>
        </a:p>
      </dgm:t>
    </dgm:pt>
    <dgm:pt modelId="{810F4CC8-6FBE-46B1-A7AC-F8B054ED0721}">
      <dgm:prSet phldrT="[Text]"/>
      <dgm:spPr>
        <a:solidFill>
          <a:schemeClr val="accent6">
            <a:lumMod val="20000"/>
            <a:lumOff val="80000"/>
          </a:schemeClr>
        </a:solidFill>
      </dgm:spPr>
      <dgm:t>
        <a:bodyPr/>
        <a:lstStyle/>
        <a:p>
          <a:r>
            <a:rPr lang="en-US" dirty="0">
              <a:solidFill>
                <a:srgbClr val="18284B"/>
              </a:solidFill>
            </a:rPr>
            <a:t>Market Funding</a:t>
          </a:r>
        </a:p>
      </dgm:t>
    </dgm:pt>
    <dgm:pt modelId="{FAAE2FBB-5D29-4341-8476-B8C269DCB7BA}" type="parTrans" cxnId="{DEDFC7CD-6E1C-4B5C-9122-99E67E2F9FDE}">
      <dgm:prSet/>
      <dgm:spPr/>
      <dgm:t>
        <a:bodyPr/>
        <a:lstStyle/>
        <a:p>
          <a:endParaRPr lang="en-US"/>
        </a:p>
      </dgm:t>
    </dgm:pt>
    <dgm:pt modelId="{B4B6600B-0460-4B48-A32E-FDDAA61731C7}" type="sibTrans" cxnId="{DEDFC7CD-6E1C-4B5C-9122-99E67E2F9FDE}">
      <dgm:prSet/>
      <dgm:spPr/>
      <dgm:t>
        <a:bodyPr/>
        <a:lstStyle/>
        <a:p>
          <a:endParaRPr lang="en-US"/>
        </a:p>
      </dgm:t>
    </dgm:pt>
    <dgm:pt modelId="{CA2D3A45-2C5B-460B-8264-DBA65FFDE0D8}">
      <dgm:prSet phldrT="[Text]"/>
      <dgm:spPr>
        <a:solidFill>
          <a:schemeClr val="accent6">
            <a:lumMod val="20000"/>
            <a:lumOff val="80000"/>
          </a:schemeClr>
        </a:solidFill>
      </dgm:spPr>
      <dgm:t>
        <a:bodyPr/>
        <a:lstStyle/>
        <a:p>
          <a:r>
            <a:rPr lang="en-US" dirty="0">
              <a:solidFill>
                <a:srgbClr val="18284B"/>
              </a:solidFill>
            </a:rPr>
            <a:t>Backup Facilities</a:t>
          </a:r>
        </a:p>
      </dgm:t>
    </dgm:pt>
    <dgm:pt modelId="{1BDDA35B-AAC2-4EF0-97D9-608A2585A36C}" type="parTrans" cxnId="{4542465A-AF9C-4D55-B824-3AE2D74E15E0}">
      <dgm:prSet/>
      <dgm:spPr/>
      <dgm:t>
        <a:bodyPr/>
        <a:lstStyle/>
        <a:p>
          <a:endParaRPr lang="en-US"/>
        </a:p>
      </dgm:t>
    </dgm:pt>
    <dgm:pt modelId="{490232CF-073D-4B41-85B7-63DBFD81888B}" type="sibTrans" cxnId="{4542465A-AF9C-4D55-B824-3AE2D74E15E0}">
      <dgm:prSet/>
      <dgm:spPr/>
      <dgm:t>
        <a:bodyPr/>
        <a:lstStyle/>
        <a:p>
          <a:endParaRPr lang="en-US"/>
        </a:p>
      </dgm:t>
    </dgm:pt>
    <dgm:pt modelId="{AECEF7CB-0139-47F8-A6CA-184990431388}" type="pres">
      <dgm:prSet presAssocID="{BF3DB80A-9439-42A4-BE0A-A2B7E26F58AC}" presName="CompostProcess" presStyleCnt="0">
        <dgm:presLayoutVars>
          <dgm:dir/>
          <dgm:resizeHandles val="exact"/>
        </dgm:presLayoutVars>
      </dgm:prSet>
      <dgm:spPr/>
    </dgm:pt>
    <dgm:pt modelId="{0B75122C-5031-422B-95EF-43DA4E55B678}" type="pres">
      <dgm:prSet presAssocID="{BF3DB80A-9439-42A4-BE0A-A2B7E26F58AC}" presName="arrow" presStyleLbl="bgShp" presStyleIdx="0" presStyleCnt="1" custLinFactNeighborX="-1089" custLinFactNeighborY="-661"/>
      <dgm:spPr>
        <a:solidFill>
          <a:schemeClr val="bg2">
            <a:lumMod val="75000"/>
          </a:schemeClr>
        </a:solidFill>
      </dgm:spPr>
    </dgm:pt>
    <dgm:pt modelId="{3157DD08-BA33-4183-95AD-5517475F7346}" type="pres">
      <dgm:prSet presAssocID="{BF3DB80A-9439-42A4-BE0A-A2B7E26F58AC}" presName="linearProcess" presStyleCnt="0"/>
      <dgm:spPr/>
    </dgm:pt>
    <dgm:pt modelId="{576D4888-338C-467B-97DC-3E8DBCD163F7}" type="pres">
      <dgm:prSet presAssocID="{4CE02D35-5F29-452E-A4FA-F80CA448A42D}" presName="textNode" presStyleLbl="node1" presStyleIdx="0" presStyleCnt="3" custScaleX="76931" custScaleY="64802" custLinFactX="-4449" custLinFactNeighborX="-100000">
        <dgm:presLayoutVars>
          <dgm:bulletEnabled val="1"/>
        </dgm:presLayoutVars>
      </dgm:prSet>
      <dgm:spPr/>
    </dgm:pt>
    <dgm:pt modelId="{DAE89906-BAE6-49EC-A20B-2381B34E9E37}" type="pres">
      <dgm:prSet presAssocID="{C0E11AEC-CB1E-414A-A627-BF73DAF902E7}" presName="sibTrans" presStyleCnt="0"/>
      <dgm:spPr/>
    </dgm:pt>
    <dgm:pt modelId="{E03688E1-372E-4043-8D56-9DC4C8440496}" type="pres">
      <dgm:prSet presAssocID="{810F4CC8-6FBE-46B1-A7AC-F8B054ED0721}" presName="textNode" presStyleLbl="node1" presStyleIdx="1" presStyleCnt="3" custScaleX="73797" custScaleY="64802" custLinFactX="-5217" custLinFactNeighborX="-100000">
        <dgm:presLayoutVars>
          <dgm:bulletEnabled val="1"/>
        </dgm:presLayoutVars>
      </dgm:prSet>
      <dgm:spPr/>
    </dgm:pt>
    <dgm:pt modelId="{4C4D8D9B-5DAD-4474-A58C-14A967A1FB9B}" type="pres">
      <dgm:prSet presAssocID="{B4B6600B-0460-4B48-A32E-FDDAA61731C7}" presName="sibTrans" presStyleCnt="0"/>
      <dgm:spPr/>
    </dgm:pt>
    <dgm:pt modelId="{0F507CCB-CFAE-4E5A-AEDC-5B9151CEAE1E}" type="pres">
      <dgm:prSet presAssocID="{CA2D3A45-2C5B-460B-8264-DBA65FFDE0D8}" presName="textNode" presStyleLbl="node1" presStyleIdx="2" presStyleCnt="3" custScaleX="72199" custScaleY="64802" custLinFactX="-2227" custLinFactNeighborX="-100000">
        <dgm:presLayoutVars>
          <dgm:bulletEnabled val="1"/>
        </dgm:presLayoutVars>
      </dgm:prSet>
      <dgm:spPr/>
    </dgm:pt>
  </dgm:ptLst>
  <dgm:cxnLst>
    <dgm:cxn modelId="{8447AF6B-F050-4F54-9663-BE8F8EBEE2CC}" type="presOf" srcId="{810F4CC8-6FBE-46B1-A7AC-F8B054ED0721}" destId="{E03688E1-372E-4043-8D56-9DC4C8440496}" srcOrd="0" destOrd="0" presId="urn:microsoft.com/office/officeart/2005/8/layout/hProcess9"/>
    <dgm:cxn modelId="{1825CF72-5289-402A-9A26-E494FC8D9EE6}" type="presOf" srcId="{CA2D3A45-2C5B-460B-8264-DBA65FFDE0D8}" destId="{0F507CCB-CFAE-4E5A-AEDC-5B9151CEAE1E}" srcOrd="0" destOrd="0" presId="urn:microsoft.com/office/officeart/2005/8/layout/hProcess9"/>
    <dgm:cxn modelId="{4542465A-AF9C-4D55-B824-3AE2D74E15E0}" srcId="{BF3DB80A-9439-42A4-BE0A-A2B7E26F58AC}" destId="{CA2D3A45-2C5B-460B-8264-DBA65FFDE0D8}" srcOrd="2" destOrd="0" parTransId="{1BDDA35B-AAC2-4EF0-97D9-608A2585A36C}" sibTransId="{490232CF-073D-4B41-85B7-63DBFD81888B}"/>
    <dgm:cxn modelId="{41314699-CC72-4657-BC81-3B5697242869}" type="presOf" srcId="{BF3DB80A-9439-42A4-BE0A-A2B7E26F58AC}" destId="{AECEF7CB-0139-47F8-A6CA-184990431388}" srcOrd="0" destOrd="0" presId="urn:microsoft.com/office/officeart/2005/8/layout/hProcess9"/>
    <dgm:cxn modelId="{EA2DB0A0-456D-4B5A-8ADE-C8D193FB8B09}" type="presOf" srcId="{4CE02D35-5F29-452E-A4FA-F80CA448A42D}" destId="{576D4888-338C-467B-97DC-3E8DBCD163F7}" srcOrd="0" destOrd="0" presId="urn:microsoft.com/office/officeart/2005/8/layout/hProcess9"/>
    <dgm:cxn modelId="{6833FBAD-36E4-4982-AF69-5A670C7472A9}" srcId="{BF3DB80A-9439-42A4-BE0A-A2B7E26F58AC}" destId="{4CE02D35-5F29-452E-A4FA-F80CA448A42D}" srcOrd="0" destOrd="0" parTransId="{BBF58923-F2ED-4C68-AB62-C5A2DFBA3770}" sibTransId="{C0E11AEC-CB1E-414A-A627-BF73DAF902E7}"/>
    <dgm:cxn modelId="{DEDFC7CD-6E1C-4B5C-9122-99E67E2F9FDE}" srcId="{BF3DB80A-9439-42A4-BE0A-A2B7E26F58AC}" destId="{810F4CC8-6FBE-46B1-A7AC-F8B054ED0721}" srcOrd="1" destOrd="0" parTransId="{FAAE2FBB-5D29-4341-8476-B8C269DCB7BA}" sibTransId="{B4B6600B-0460-4B48-A32E-FDDAA61731C7}"/>
    <dgm:cxn modelId="{DE65F874-DE6D-4560-A643-5345AFF58302}" type="presParOf" srcId="{AECEF7CB-0139-47F8-A6CA-184990431388}" destId="{0B75122C-5031-422B-95EF-43DA4E55B678}" srcOrd="0" destOrd="0" presId="urn:microsoft.com/office/officeart/2005/8/layout/hProcess9"/>
    <dgm:cxn modelId="{86C00F1F-3499-486F-A38C-C94631CF306F}" type="presParOf" srcId="{AECEF7CB-0139-47F8-A6CA-184990431388}" destId="{3157DD08-BA33-4183-95AD-5517475F7346}" srcOrd="1" destOrd="0" presId="urn:microsoft.com/office/officeart/2005/8/layout/hProcess9"/>
    <dgm:cxn modelId="{A8544806-EBE4-4210-990E-89F277AFDD73}" type="presParOf" srcId="{3157DD08-BA33-4183-95AD-5517475F7346}" destId="{576D4888-338C-467B-97DC-3E8DBCD163F7}" srcOrd="0" destOrd="0" presId="urn:microsoft.com/office/officeart/2005/8/layout/hProcess9"/>
    <dgm:cxn modelId="{A0639410-2407-4D63-B006-6EC8A537B905}" type="presParOf" srcId="{3157DD08-BA33-4183-95AD-5517475F7346}" destId="{DAE89906-BAE6-49EC-A20B-2381B34E9E37}" srcOrd="1" destOrd="0" presId="urn:microsoft.com/office/officeart/2005/8/layout/hProcess9"/>
    <dgm:cxn modelId="{8BBB71BC-B938-473D-994F-8E1CA52E19FF}" type="presParOf" srcId="{3157DD08-BA33-4183-95AD-5517475F7346}" destId="{E03688E1-372E-4043-8D56-9DC4C8440496}" srcOrd="2" destOrd="0" presId="urn:microsoft.com/office/officeart/2005/8/layout/hProcess9"/>
    <dgm:cxn modelId="{E13E4C9D-4ACD-4147-8BC2-E6A086EDC617}" type="presParOf" srcId="{3157DD08-BA33-4183-95AD-5517475F7346}" destId="{4C4D8D9B-5DAD-4474-A58C-14A967A1FB9B}" srcOrd="3" destOrd="0" presId="urn:microsoft.com/office/officeart/2005/8/layout/hProcess9"/>
    <dgm:cxn modelId="{23372E6D-A1A6-4B35-B47C-EF649BC06A5B}" type="presParOf" srcId="{3157DD08-BA33-4183-95AD-5517475F7346}" destId="{0F507CCB-CFAE-4E5A-AEDC-5B9151CEAE1E}"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24496CB-7537-437A-B8B8-4464C0DF0AE8}"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C78D1B90-49AE-4E60-BB87-7D245A699662}">
      <dgm:prSet phldrT="[Text]"/>
      <dgm:spPr>
        <a:solidFill>
          <a:srgbClr val="00B050"/>
        </a:solidFill>
      </dgm:spPr>
      <dgm:t>
        <a:bodyPr/>
        <a:lstStyle/>
        <a:p>
          <a:r>
            <a:rPr lang="en-US" dirty="0"/>
            <a:t>Short-term adjustment credits</a:t>
          </a:r>
        </a:p>
      </dgm:t>
    </dgm:pt>
    <dgm:pt modelId="{7BF92BEC-2517-4977-8669-46763045DC75}" type="parTrans" cxnId="{E89C9C48-C51D-440D-8C7D-E4C1AFDF80BA}">
      <dgm:prSet/>
      <dgm:spPr/>
      <dgm:t>
        <a:bodyPr/>
        <a:lstStyle/>
        <a:p>
          <a:endParaRPr lang="en-US"/>
        </a:p>
      </dgm:t>
    </dgm:pt>
    <dgm:pt modelId="{2BB9D297-B129-4B07-B2D2-506BDED2A4F2}" type="sibTrans" cxnId="{E89C9C48-C51D-440D-8C7D-E4C1AFDF80BA}">
      <dgm:prSet/>
      <dgm:spPr/>
      <dgm:t>
        <a:bodyPr/>
        <a:lstStyle/>
        <a:p>
          <a:endParaRPr lang="en-US"/>
        </a:p>
      </dgm:t>
    </dgm:pt>
    <dgm:pt modelId="{0C5F01E1-5F48-4B9D-9A7B-CB4D321BE624}">
      <dgm:prSet phldrT="[Text]"/>
      <dgm:spPr>
        <a:solidFill>
          <a:srgbClr val="CCFFCC">
            <a:alpha val="89804"/>
          </a:srgbClr>
        </a:solidFill>
      </dgm:spPr>
      <dgm:t>
        <a:bodyPr/>
        <a:lstStyle/>
        <a:p>
          <a:r>
            <a:rPr lang="en-US" dirty="0"/>
            <a:t>short-term adjustment credit are available to assist in meeting temporary requirements for funds, or to cushion more persist­ent outflows of funds pending an orderly adjustment of credit union assets and liabilities; Usually 90 days (can be up to one year)</a:t>
          </a:r>
        </a:p>
      </dgm:t>
    </dgm:pt>
    <dgm:pt modelId="{DBBD3A7F-4857-4E2D-AA85-5D76BD7B6374}" type="parTrans" cxnId="{904FF9D2-5890-4649-B448-276BDE39C2BE}">
      <dgm:prSet/>
      <dgm:spPr/>
      <dgm:t>
        <a:bodyPr/>
        <a:lstStyle/>
        <a:p>
          <a:endParaRPr lang="en-US"/>
        </a:p>
      </dgm:t>
    </dgm:pt>
    <dgm:pt modelId="{E0F3514E-1E4B-4DE0-A16B-CE3556BC6385}" type="sibTrans" cxnId="{904FF9D2-5890-4649-B448-276BDE39C2BE}">
      <dgm:prSet/>
      <dgm:spPr/>
      <dgm:t>
        <a:bodyPr/>
        <a:lstStyle/>
        <a:p>
          <a:endParaRPr lang="en-US"/>
        </a:p>
      </dgm:t>
    </dgm:pt>
    <dgm:pt modelId="{070D0D7F-C872-4CC0-B2BF-AA7FB26C615F}">
      <dgm:prSet phldrT="[Text]"/>
      <dgm:spPr/>
      <dgm:t>
        <a:bodyPr/>
        <a:lstStyle/>
        <a:p>
          <a:r>
            <a:rPr lang="en-US" dirty="0"/>
            <a:t>Seasonal credits</a:t>
          </a:r>
        </a:p>
      </dgm:t>
    </dgm:pt>
    <dgm:pt modelId="{B6A45183-DF97-425A-8DB0-697BDB69898C}" type="parTrans" cxnId="{1776854B-F76C-481C-803A-C571E5E19AF2}">
      <dgm:prSet/>
      <dgm:spPr/>
      <dgm:t>
        <a:bodyPr/>
        <a:lstStyle/>
        <a:p>
          <a:endParaRPr lang="en-US"/>
        </a:p>
      </dgm:t>
    </dgm:pt>
    <dgm:pt modelId="{F1BB1A8F-368A-437E-B539-EA397DD1E72A}" type="sibTrans" cxnId="{1776854B-F76C-481C-803A-C571E5E19AF2}">
      <dgm:prSet/>
      <dgm:spPr/>
      <dgm:t>
        <a:bodyPr/>
        <a:lstStyle/>
        <a:p>
          <a:endParaRPr lang="en-US"/>
        </a:p>
      </dgm:t>
    </dgm:pt>
    <dgm:pt modelId="{7E86CEFD-71D6-4744-81C9-68518AA8199B}">
      <dgm:prSet phldrT="[Text]" custT="1"/>
      <dgm:spPr/>
      <dgm:t>
        <a:bodyPr/>
        <a:lstStyle/>
        <a:p>
          <a:r>
            <a:rPr lang="en-US" sz="1400" dirty="0"/>
            <a:t>seasonal credit are available for longer periods to assist in meeting seasonal needs for funds arising from a combination of expected patterns of movement in share and deposit accounts and loans, generally available for periods of up to 270 days; </a:t>
          </a:r>
        </a:p>
      </dgm:t>
    </dgm:pt>
    <dgm:pt modelId="{D040F9A1-AE45-41BA-940E-654F99F1E9ED}" type="parTrans" cxnId="{054AC2C8-F30B-480B-9188-6E95AF8A7028}">
      <dgm:prSet/>
      <dgm:spPr/>
      <dgm:t>
        <a:bodyPr/>
        <a:lstStyle/>
        <a:p>
          <a:endParaRPr lang="en-US"/>
        </a:p>
      </dgm:t>
    </dgm:pt>
    <dgm:pt modelId="{47B010A3-9329-46BF-A542-1FFCB2619F1C}" type="sibTrans" cxnId="{054AC2C8-F30B-480B-9188-6E95AF8A7028}">
      <dgm:prSet/>
      <dgm:spPr/>
      <dgm:t>
        <a:bodyPr/>
        <a:lstStyle/>
        <a:p>
          <a:endParaRPr lang="en-US"/>
        </a:p>
      </dgm:t>
    </dgm:pt>
    <dgm:pt modelId="{E8FCBDA0-8819-46B0-A659-5D440DDEBDBE}">
      <dgm:prSet phldrT="[Text]"/>
      <dgm:spPr/>
      <dgm:t>
        <a:bodyPr/>
        <a:lstStyle/>
        <a:p>
          <a:r>
            <a:rPr lang="en-US" dirty="0"/>
            <a:t>Protracted adjustment credits</a:t>
          </a:r>
        </a:p>
      </dgm:t>
    </dgm:pt>
    <dgm:pt modelId="{21E95336-961D-4F29-A67A-FB8E24E2CD0A}" type="parTrans" cxnId="{FB1EAC6B-02FF-4A92-9686-5BF17E551D1A}">
      <dgm:prSet/>
      <dgm:spPr/>
      <dgm:t>
        <a:bodyPr/>
        <a:lstStyle/>
        <a:p>
          <a:endParaRPr lang="en-US"/>
        </a:p>
      </dgm:t>
    </dgm:pt>
    <dgm:pt modelId="{A7B44A55-DC49-4599-BB8B-748420192241}" type="sibTrans" cxnId="{FB1EAC6B-02FF-4A92-9686-5BF17E551D1A}">
      <dgm:prSet/>
      <dgm:spPr/>
      <dgm:t>
        <a:bodyPr/>
        <a:lstStyle/>
        <a:p>
          <a:endParaRPr lang="en-US"/>
        </a:p>
      </dgm:t>
    </dgm:pt>
    <dgm:pt modelId="{09A04591-15B3-46D4-9FDA-7AD1D96B1428}">
      <dgm:prSet phldrT="[Text]"/>
      <dgm:spPr/>
      <dgm:t>
        <a:bodyPr/>
        <a:lstStyle/>
        <a:p>
          <a:r>
            <a:rPr lang="en-US" dirty="0"/>
            <a:t>protracted adjustment credit are available in the event of unusual or emergency circumstances of a longer-term nature resulting from national, regional or local difficulties that are advances with varying terms.</a:t>
          </a:r>
        </a:p>
      </dgm:t>
    </dgm:pt>
    <dgm:pt modelId="{457AF35C-8090-496C-B16E-7B3ED6C973CC}" type="parTrans" cxnId="{2E53E89A-2C73-4318-A9DE-E7FEF4A82D3B}">
      <dgm:prSet/>
      <dgm:spPr/>
      <dgm:t>
        <a:bodyPr/>
        <a:lstStyle/>
        <a:p>
          <a:endParaRPr lang="en-US"/>
        </a:p>
      </dgm:t>
    </dgm:pt>
    <dgm:pt modelId="{5C33C846-BDAA-49BA-9948-646FC7C190D0}" type="sibTrans" cxnId="{2E53E89A-2C73-4318-A9DE-E7FEF4A82D3B}">
      <dgm:prSet/>
      <dgm:spPr/>
      <dgm:t>
        <a:bodyPr/>
        <a:lstStyle/>
        <a:p>
          <a:endParaRPr lang="en-US"/>
        </a:p>
      </dgm:t>
    </dgm:pt>
    <dgm:pt modelId="{15AE258B-14A4-43F1-9C60-C7B792A7EE8C}">
      <dgm:prSet/>
      <dgm:spPr/>
      <dgm:t>
        <a:bodyPr/>
        <a:lstStyle/>
        <a:p>
          <a:endParaRPr lang="en-US" sz="1200" dirty="0"/>
        </a:p>
      </dgm:t>
    </dgm:pt>
    <dgm:pt modelId="{386168D2-15AF-4DE1-807B-E1E438200344}" type="parTrans" cxnId="{D3668042-EE10-4BF0-B4F2-59965E6BF286}">
      <dgm:prSet/>
      <dgm:spPr/>
      <dgm:t>
        <a:bodyPr/>
        <a:lstStyle/>
        <a:p>
          <a:endParaRPr lang="en-US"/>
        </a:p>
      </dgm:t>
    </dgm:pt>
    <dgm:pt modelId="{DE86BAA2-65B0-4E6F-84A8-34EB51DFCCB3}" type="sibTrans" cxnId="{D3668042-EE10-4BF0-B4F2-59965E6BF286}">
      <dgm:prSet/>
      <dgm:spPr/>
      <dgm:t>
        <a:bodyPr/>
        <a:lstStyle/>
        <a:p>
          <a:endParaRPr lang="en-US"/>
        </a:p>
      </dgm:t>
    </dgm:pt>
    <dgm:pt modelId="{416F93B8-7DFA-4FF5-8894-E5A31BB5F075}" type="pres">
      <dgm:prSet presAssocID="{E24496CB-7537-437A-B8B8-4464C0DF0AE8}" presName="Name0" presStyleCnt="0">
        <dgm:presLayoutVars>
          <dgm:dir/>
          <dgm:animLvl val="lvl"/>
          <dgm:resizeHandles val="exact"/>
        </dgm:presLayoutVars>
      </dgm:prSet>
      <dgm:spPr/>
    </dgm:pt>
    <dgm:pt modelId="{639DD4C6-CE4E-4BE5-B0F2-B2718377FBAF}" type="pres">
      <dgm:prSet presAssocID="{C78D1B90-49AE-4E60-BB87-7D245A699662}" presName="linNode" presStyleCnt="0"/>
      <dgm:spPr/>
    </dgm:pt>
    <dgm:pt modelId="{B4BDF326-55F9-4C56-BF4B-41A943366B58}" type="pres">
      <dgm:prSet presAssocID="{C78D1B90-49AE-4E60-BB87-7D245A699662}" presName="parentText" presStyleLbl="node1" presStyleIdx="0" presStyleCnt="3">
        <dgm:presLayoutVars>
          <dgm:chMax val="1"/>
          <dgm:bulletEnabled val="1"/>
        </dgm:presLayoutVars>
      </dgm:prSet>
      <dgm:spPr/>
    </dgm:pt>
    <dgm:pt modelId="{826700A1-2BA5-4260-9C3D-BED4329E1C25}" type="pres">
      <dgm:prSet presAssocID="{C78D1B90-49AE-4E60-BB87-7D245A699662}" presName="descendantText" presStyleLbl="alignAccFollowNode1" presStyleIdx="0" presStyleCnt="3">
        <dgm:presLayoutVars>
          <dgm:bulletEnabled val="1"/>
        </dgm:presLayoutVars>
      </dgm:prSet>
      <dgm:spPr/>
    </dgm:pt>
    <dgm:pt modelId="{BC3B7030-729F-4D96-A623-22012FF2EC13}" type="pres">
      <dgm:prSet presAssocID="{2BB9D297-B129-4B07-B2D2-506BDED2A4F2}" presName="sp" presStyleCnt="0"/>
      <dgm:spPr/>
    </dgm:pt>
    <dgm:pt modelId="{CEC5410B-5624-4001-A0DC-3938A9491442}" type="pres">
      <dgm:prSet presAssocID="{070D0D7F-C872-4CC0-B2BF-AA7FB26C615F}" presName="linNode" presStyleCnt="0"/>
      <dgm:spPr/>
    </dgm:pt>
    <dgm:pt modelId="{52BD4A8A-F2D4-4042-9AB6-BE228D9378E3}" type="pres">
      <dgm:prSet presAssocID="{070D0D7F-C872-4CC0-B2BF-AA7FB26C615F}" presName="parentText" presStyleLbl="node1" presStyleIdx="1" presStyleCnt="3">
        <dgm:presLayoutVars>
          <dgm:chMax val="1"/>
          <dgm:bulletEnabled val="1"/>
        </dgm:presLayoutVars>
      </dgm:prSet>
      <dgm:spPr/>
    </dgm:pt>
    <dgm:pt modelId="{1CBD8188-CBBD-4646-98F4-13C6EAA7D986}" type="pres">
      <dgm:prSet presAssocID="{070D0D7F-C872-4CC0-B2BF-AA7FB26C615F}" presName="descendantText" presStyleLbl="alignAccFollowNode1" presStyleIdx="1" presStyleCnt="3">
        <dgm:presLayoutVars>
          <dgm:bulletEnabled val="1"/>
        </dgm:presLayoutVars>
      </dgm:prSet>
      <dgm:spPr/>
    </dgm:pt>
    <dgm:pt modelId="{486538F7-F47E-4672-B37C-144AF1A2A7C1}" type="pres">
      <dgm:prSet presAssocID="{F1BB1A8F-368A-437E-B539-EA397DD1E72A}" presName="sp" presStyleCnt="0"/>
      <dgm:spPr/>
    </dgm:pt>
    <dgm:pt modelId="{0BC3D59E-0DF3-4D80-B448-5B3B1DF0CBE5}" type="pres">
      <dgm:prSet presAssocID="{E8FCBDA0-8819-46B0-A659-5D440DDEBDBE}" presName="linNode" presStyleCnt="0"/>
      <dgm:spPr/>
    </dgm:pt>
    <dgm:pt modelId="{644C6F5B-9E02-402C-BA7B-A06B298085FA}" type="pres">
      <dgm:prSet presAssocID="{E8FCBDA0-8819-46B0-A659-5D440DDEBDBE}" presName="parentText" presStyleLbl="node1" presStyleIdx="2" presStyleCnt="3">
        <dgm:presLayoutVars>
          <dgm:chMax val="1"/>
          <dgm:bulletEnabled val="1"/>
        </dgm:presLayoutVars>
      </dgm:prSet>
      <dgm:spPr/>
    </dgm:pt>
    <dgm:pt modelId="{539B77CA-CE30-4626-8D80-21F89C026D9D}" type="pres">
      <dgm:prSet presAssocID="{E8FCBDA0-8819-46B0-A659-5D440DDEBDBE}" presName="descendantText" presStyleLbl="alignAccFollowNode1" presStyleIdx="2" presStyleCnt="3">
        <dgm:presLayoutVars>
          <dgm:bulletEnabled val="1"/>
        </dgm:presLayoutVars>
      </dgm:prSet>
      <dgm:spPr/>
    </dgm:pt>
  </dgm:ptLst>
  <dgm:cxnLst>
    <dgm:cxn modelId="{0AE97C04-CA03-4089-A5B5-75B2D91CC3EB}" type="presOf" srcId="{0C5F01E1-5F48-4B9D-9A7B-CB4D321BE624}" destId="{826700A1-2BA5-4260-9C3D-BED4329E1C25}" srcOrd="0" destOrd="0" presId="urn:microsoft.com/office/officeart/2005/8/layout/vList5"/>
    <dgm:cxn modelId="{7822271A-DF8D-49AF-983B-BEBBB12D3956}" type="presOf" srcId="{7E86CEFD-71D6-4744-81C9-68518AA8199B}" destId="{1CBD8188-CBBD-4646-98F4-13C6EAA7D986}" srcOrd="0" destOrd="0" presId="urn:microsoft.com/office/officeart/2005/8/layout/vList5"/>
    <dgm:cxn modelId="{E73EA741-685F-4AF7-B171-C0EC36A0A6B4}" type="presOf" srcId="{15AE258B-14A4-43F1-9C60-C7B792A7EE8C}" destId="{1CBD8188-CBBD-4646-98F4-13C6EAA7D986}" srcOrd="0" destOrd="1" presId="urn:microsoft.com/office/officeart/2005/8/layout/vList5"/>
    <dgm:cxn modelId="{D3668042-EE10-4BF0-B4F2-59965E6BF286}" srcId="{070D0D7F-C872-4CC0-B2BF-AA7FB26C615F}" destId="{15AE258B-14A4-43F1-9C60-C7B792A7EE8C}" srcOrd="1" destOrd="0" parTransId="{386168D2-15AF-4DE1-807B-E1E438200344}" sibTransId="{DE86BAA2-65B0-4E6F-84A8-34EB51DFCCB3}"/>
    <dgm:cxn modelId="{E89C9C48-C51D-440D-8C7D-E4C1AFDF80BA}" srcId="{E24496CB-7537-437A-B8B8-4464C0DF0AE8}" destId="{C78D1B90-49AE-4E60-BB87-7D245A699662}" srcOrd="0" destOrd="0" parTransId="{7BF92BEC-2517-4977-8669-46763045DC75}" sibTransId="{2BB9D297-B129-4B07-B2D2-506BDED2A4F2}"/>
    <dgm:cxn modelId="{1776854B-F76C-481C-803A-C571E5E19AF2}" srcId="{E24496CB-7537-437A-B8B8-4464C0DF0AE8}" destId="{070D0D7F-C872-4CC0-B2BF-AA7FB26C615F}" srcOrd="1" destOrd="0" parTransId="{B6A45183-DF97-425A-8DB0-697BDB69898C}" sibTransId="{F1BB1A8F-368A-437E-B539-EA397DD1E72A}"/>
    <dgm:cxn modelId="{FB1EAC6B-02FF-4A92-9686-5BF17E551D1A}" srcId="{E24496CB-7537-437A-B8B8-4464C0DF0AE8}" destId="{E8FCBDA0-8819-46B0-A659-5D440DDEBDBE}" srcOrd="2" destOrd="0" parTransId="{21E95336-961D-4F29-A67A-FB8E24E2CD0A}" sibTransId="{A7B44A55-DC49-4599-BB8B-748420192241}"/>
    <dgm:cxn modelId="{C6908C6E-1C33-464C-8E44-5D8C84567B25}" type="presOf" srcId="{070D0D7F-C872-4CC0-B2BF-AA7FB26C615F}" destId="{52BD4A8A-F2D4-4042-9AB6-BE228D9378E3}" srcOrd="0" destOrd="0" presId="urn:microsoft.com/office/officeart/2005/8/layout/vList5"/>
    <dgm:cxn modelId="{6B92888A-F37E-4834-B5AD-91CA07FF91D1}" type="presOf" srcId="{C78D1B90-49AE-4E60-BB87-7D245A699662}" destId="{B4BDF326-55F9-4C56-BF4B-41A943366B58}" srcOrd="0" destOrd="0" presId="urn:microsoft.com/office/officeart/2005/8/layout/vList5"/>
    <dgm:cxn modelId="{2E53E89A-2C73-4318-A9DE-E7FEF4A82D3B}" srcId="{E8FCBDA0-8819-46B0-A659-5D440DDEBDBE}" destId="{09A04591-15B3-46D4-9FDA-7AD1D96B1428}" srcOrd="0" destOrd="0" parTransId="{457AF35C-8090-496C-B16E-7B3ED6C973CC}" sibTransId="{5C33C846-BDAA-49BA-9948-646FC7C190D0}"/>
    <dgm:cxn modelId="{48B495B2-61BD-4C25-8FED-F51869B65827}" type="presOf" srcId="{E24496CB-7537-437A-B8B8-4464C0DF0AE8}" destId="{416F93B8-7DFA-4FF5-8894-E5A31BB5F075}" srcOrd="0" destOrd="0" presId="urn:microsoft.com/office/officeart/2005/8/layout/vList5"/>
    <dgm:cxn modelId="{7D72EEBF-DE2D-4EE6-BAE5-E8D1740964BB}" type="presOf" srcId="{E8FCBDA0-8819-46B0-A659-5D440DDEBDBE}" destId="{644C6F5B-9E02-402C-BA7B-A06B298085FA}" srcOrd="0" destOrd="0" presId="urn:microsoft.com/office/officeart/2005/8/layout/vList5"/>
    <dgm:cxn modelId="{EEFD15C7-62B4-4F58-8D5D-A7915446E9DF}" type="presOf" srcId="{09A04591-15B3-46D4-9FDA-7AD1D96B1428}" destId="{539B77CA-CE30-4626-8D80-21F89C026D9D}" srcOrd="0" destOrd="0" presId="urn:microsoft.com/office/officeart/2005/8/layout/vList5"/>
    <dgm:cxn modelId="{054AC2C8-F30B-480B-9188-6E95AF8A7028}" srcId="{070D0D7F-C872-4CC0-B2BF-AA7FB26C615F}" destId="{7E86CEFD-71D6-4744-81C9-68518AA8199B}" srcOrd="0" destOrd="0" parTransId="{D040F9A1-AE45-41BA-940E-654F99F1E9ED}" sibTransId="{47B010A3-9329-46BF-A542-1FFCB2619F1C}"/>
    <dgm:cxn modelId="{904FF9D2-5890-4649-B448-276BDE39C2BE}" srcId="{C78D1B90-49AE-4E60-BB87-7D245A699662}" destId="{0C5F01E1-5F48-4B9D-9A7B-CB4D321BE624}" srcOrd="0" destOrd="0" parTransId="{DBBD3A7F-4857-4E2D-AA85-5D76BD7B6374}" sibTransId="{E0F3514E-1E4B-4DE0-A16B-CE3556BC6385}"/>
    <dgm:cxn modelId="{27E92E29-DE34-402B-AFB7-042C2225774B}" type="presParOf" srcId="{416F93B8-7DFA-4FF5-8894-E5A31BB5F075}" destId="{639DD4C6-CE4E-4BE5-B0F2-B2718377FBAF}" srcOrd="0" destOrd="0" presId="urn:microsoft.com/office/officeart/2005/8/layout/vList5"/>
    <dgm:cxn modelId="{93D3A76B-CF1E-4776-86F5-197D0D1BCD11}" type="presParOf" srcId="{639DD4C6-CE4E-4BE5-B0F2-B2718377FBAF}" destId="{B4BDF326-55F9-4C56-BF4B-41A943366B58}" srcOrd="0" destOrd="0" presId="urn:microsoft.com/office/officeart/2005/8/layout/vList5"/>
    <dgm:cxn modelId="{16AD1990-5C62-41DF-BB85-2EB9F8B643E1}" type="presParOf" srcId="{639DD4C6-CE4E-4BE5-B0F2-B2718377FBAF}" destId="{826700A1-2BA5-4260-9C3D-BED4329E1C25}" srcOrd="1" destOrd="0" presId="urn:microsoft.com/office/officeart/2005/8/layout/vList5"/>
    <dgm:cxn modelId="{357413C6-451D-414C-B691-FFE201DBA989}" type="presParOf" srcId="{416F93B8-7DFA-4FF5-8894-E5A31BB5F075}" destId="{BC3B7030-729F-4D96-A623-22012FF2EC13}" srcOrd="1" destOrd="0" presId="urn:microsoft.com/office/officeart/2005/8/layout/vList5"/>
    <dgm:cxn modelId="{76910D47-826D-492E-BA79-B9E870427E4A}" type="presParOf" srcId="{416F93B8-7DFA-4FF5-8894-E5A31BB5F075}" destId="{CEC5410B-5624-4001-A0DC-3938A9491442}" srcOrd="2" destOrd="0" presId="urn:microsoft.com/office/officeart/2005/8/layout/vList5"/>
    <dgm:cxn modelId="{EB74A22A-551C-4FC6-89AB-CC62978071DC}" type="presParOf" srcId="{CEC5410B-5624-4001-A0DC-3938A9491442}" destId="{52BD4A8A-F2D4-4042-9AB6-BE228D9378E3}" srcOrd="0" destOrd="0" presId="urn:microsoft.com/office/officeart/2005/8/layout/vList5"/>
    <dgm:cxn modelId="{C5B3F63B-BBA4-4F53-BDD8-646121945088}" type="presParOf" srcId="{CEC5410B-5624-4001-A0DC-3938A9491442}" destId="{1CBD8188-CBBD-4646-98F4-13C6EAA7D986}" srcOrd="1" destOrd="0" presId="urn:microsoft.com/office/officeart/2005/8/layout/vList5"/>
    <dgm:cxn modelId="{17059E4E-8CBC-4855-9B17-7874DA0828C8}" type="presParOf" srcId="{416F93B8-7DFA-4FF5-8894-E5A31BB5F075}" destId="{486538F7-F47E-4672-B37C-144AF1A2A7C1}" srcOrd="3" destOrd="0" presId="urn:microsoft.com/office/officeart/2005/8/layout/vList5"/>
    <dgm:cxn modelId="{0ADF5085-D2A4-45E5-8BD0-352904725728}" type="presParOf" srcId="{416F93B8-7DFA-4FF5-8894-E5A31BB5F075}" destId="{0BC3D59E-0DF3-4D80-B448-5B3B1DF0CBE5}" srcOrd="4" destOrd="0" presId="urn:microsoft.com/office/officeart/2005/8/layout/vList5"/>
    <dgm:cxn modelId="{3D412C2D-46CD-414D-A773-1665F78753B5}" type="presParOf" srcId="{0BC3D59E-0DF3-4D80-B448-5B3B1DF0CBE5}" destId="{644C6F5B-9E02-402C-BA7B-A06B298085FA}" srcOrd="0" destOrd="0" presId="urn:microsoft.com/office/officeart/2005/8/layout/vList5"/>
    <dgm:cxn modelId="{C9C5B2BB-4B00-4D9D-A480-2877FCFBE975}" type="presParOf" srcId="{0BC3D59E-0DF3-4D80-B448-5B3B1DF0CBE5}" destId="{539B77CA-CE30-4626-8D80-21F89C026D9D}"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75122C-5031-422B-95EF-43DA4E55B678}">
      <dsp:nvSpPr>
        <dsp:cNvPr id="0" name=""/>
        <dsp:cNvSpPr/>
      </dsp:nvSpPr>
      <dsp:spPr>
        <a:xfrm>
          <a:off x="541042" y="0"/>
          <a:ext cx="6995160" cy="3433223"/>
        </a:xfrm>
        <a:prstGeom prst="rightArrow">
          <a:avLst/>
        </a:prstGeom>
        <a:solidFill>
          <a:schemeClr val="bg2">
            <a:lumMod val="75000"/>
          </a:schemeClr>
        </a:solidFill>
        <a:ln>
          <a:noFill/>
        </a:ln>
        <a:effectLst/>
      </dsp:spPr>
      <dsp:style>
        <a:lnRef idx="0">
          <a:scrgbClr r="0" g="0" b="0"/>
        </a:lnRef>
        <a:fillRef idx="1">
          <a:scrgbClr r="0" g="0" b="0"/>
        </a:fillRef>
        <a:effectRef idx="0">
          <a:scrgbClr r="0" g="0" b="0"/>
        </a:effectRef>
        <a:fontRef idx="minor"/>
      </dsp:style>
    </dsp:sp>
    <dsp:sp modelId="{576D4888-338C-467B-97DC-3E8DBCD163F7}">
      <dsp:nvSpPr>
        <dsp:cNvPr id="0" name=""/>
        <dsp:cNvSpPr/>
      </dsp:nvSpPr>
      <dsp:spPr>
        <a:xfrm>
          <a:off x="609604" y="1271652"/>
          <a:ext cx="2037827" cy="889918"/>
        </a:xfrm>
        <a:prstGeom prst="roundRect">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rgbClr val="18284B"/>
              </a:solidFill>
            </a:rPr>
            <a:t>On Balance Sheet</a:t>
          </a:r>
        </a:p>
      </dsp:txBody>
      <dsp:txXfrm>
        <a:off x="653046" y="1315094"/>
        <a:ext cx="1950943" cy="803034"/>
      </dsp:txXfrm>
    </dsp:sp>
    <dsp:sp modelId="{E03688E1-372E-4043-8D56-9DC4C8440496}">
      <dsp:nvSpPr>
        <dsp:cNvPr id="0" name=""/>
        <dsp:cNvSpPr/>
      </dsp:nvSpPr>
      <dsp:spPr>
        <a:xfrm>
          <a:off x="2844481" y="1271652"/>
          <a:ext cx="1954810" cy="889918"/>
        </a:xfrm>
        <a:prstGeom prst="roundRect">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rgbClr val="18284B"/>
              </a:solidFill>
            </a:rPr>
            <a:t>Market Funding</a:t>
          </a:r>
        </a:p>
      </dsp:txBody>
      <dsp:txXfrm>
        <a:off x="2887923" y="1315094"/>
        <a:ext cx="1867926" cy="803034"/>
      </dsp:txXfrm>
    </dsp:sp>
    <dsp:sp modelId="{0F507CCB-CFAE-4E5A-AEDC-5B9151CEAE1E}">
      <dsp:nvSpPr>
        <dsp:cNvPr id="0" name=""/>
        <dsp:cNvSpPr/>
      </dsp:nvSpPr>
      <dsp:spPr>
        <a:xfrm>
          <a:off x="5095887" y="1271652"/>
          <a:ext cx="1912481" cy="889918"/>
        </a:xfrm>
        <a:prstGeom prst="roundRect">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rgbClr val="18284B"/>
              </a:solidFill>
            </a:rPr>
            <a:t>Backup Facilities</a:t>
          </a:r>
        </a:p>
      </dsp:txBody>
      <dsp:txXfrm>
        <a:off x="5139329" y="1315094"/>
        <a:ext cx="1825597" cy="8030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6700A1-2BA5-4260-9C3D-BED4329E1C25}">
      <dsp:nvSpPr>
        <dsp:cNvPr id="0" name=""/>
        <dsp:cNvSpPr/>
      </dsp:nvSpPr>
      <dsp:spPr>
        <a:xfrm rot="5400000">
          <a:off x="5124069" y="-2001027"/>
          <a:ext cx="1047750" cy="5315712"/>
        </a:xfrm>
        <a:prstGeom prst="round2SameRect">
          <a:avLst/>
        </a:prstGeom>
        <a:solidFill>
          <a:srgbClr val="CCFFCC">
            <a:alpha val="89804"/>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short-term adjustment credit are available to assist in meeting temporary requirements for funds, or to cushion more persist­ent outflows of funds pending an orderly adjustment of credit union assets and liabilities; Usually 90 days (can be up to one year)</a:t>
          </a:r>
        </a:p>
      </dsp:txBody>
      <dsp:txXfrm rot="-5400000">
        <a:off x="2990089" y="184100"/>
        <a:ext cx="5264565" cy="945456"/>
      </dsp:txXfrm>
    </dsp:sp>
    <dsp:sp modelId="{B4BDF326-55F9-4C56-BF4B-41A943366B58}">
      <dsp:nvSpPr>
        <dsp:cNvPr id="0" name=""/>
        <dsp:cNvSpPr/>
      </dsp:nvSpPr>
      <dsp:spPr>
        <a:xfrm>
          <a:off x="0" y="1984"/>
          <a:ext cx="2990088" cy="1309687"/>
        </a:xfrm>
        <a:prstGeom prst="round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US" sz="2700" kern="1200" dirty="0"/>
            <a:t>Short-term adjustment credits</a:t>
          </a:r>
        </a:p>
      </dsp:txBody>
      <dsp:txXfrm>
        <a:off x="63934" y="65918"/>
        <a:ext cx="2862220" cy="1181819"/>
      </dsp:txXfrm>
    </dsp:sp>
    <dsp:sp modelId="{1CBD8188-CBBD-4646-98F4-13C6EAA7D986}">
      <dsp:nvSpPr>
        <dsp:cNvPr id="0" name=""/>
        <dsp:cNvSpPr/>
      </dsp:nvSpPr>
      <dsp:spPr>
        <a:xfrm rot="5400000">
          <a:off x="5124069" y="-625856"/>
          <a:ext cx="1047750" cy="531571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seasonal credit are available for longer periods to assist in meeting seasonal needs for funds arising from a combination of expected patterns of movement in share and deposit accounts and loans, generally available for periods of up to 270 days; </a:t>
          </a:r>
        </a:p>
        <a:p>
          <a:pPr marL="114300" lvl="1" indent="-114300" algn="l" defTabSz="533400">
            <a:lnSpc>
              <a:spcPct val="90000"/>
            </a:lnSpc>
            <a:spcBef>
              <a:spcPct val="0"/>
            </a:spcBef>
            <a:spcAft>
              <a:spcPct val="15000"/>
            </a:spcAft>
            <a:buChar char="•"/>
          </a:pPr>
          <a:endParaRPr lang="en-US" sz="1200" kern="1200" dirty="0"/>
        </a:p>
      </dsp:txBody>
      <dsp:txXfrm rot="-5400000">
        <a:off x="2990089" y="1559271"/>
        <a:ext cx="5264565" cy="945456"/>
      </dsp:txXfrm>
    </dsp:sp>
    <dsp:sp modelId="{52BD4A8A-F2D4-4042-9AB6-BE228D9378E3}">
      <dsp:nvSpPr>
        <dsp:cNvPr id="0" name=""/>
        <dsp:cNvSpPr/>
      </dsp:nvSpPr>
      <dsp:spPr>
        <a:xfrm>
          <a:off x="0" y="1377156"/>
          <a:ext cx="2990088" cy="130968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US" sz="2700" kern="1200" dirty="0"/>
            <a:t>Seasonal credits</a:t>
          </a:r>
        </a:p>
      </dsp:txBody>
      <dsp:txXfrm>
        <a:off x="63934" y="1441090"/>
        <a:ext cx="2862220" cy="1181819"/>
      </dsp:txXfrm>
    </dsp:sp>
    <dsp:sp modelId="{539B77CA-CE30-4626-8D80-21F89C026D9D}">
      <dsp:nvSpPr>
        <dsp:cNvPr id="0" name=""/>
        <dsp:cNvSpPr/>
      </dsp:nvSpPr>
      <dsp:spPr>
        <a:xfrm rot="5400000">
          <a:off x="5124069" y="749315"/>
          <a:ext cx="1047750" cy="531571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protracted adjustment credit are available in the event of unusual or emergency circumstances of a longer-term nature resulting from national, regional or local difficulties that are advances with varying terms.</a:t>
          </a:r>
        </a:p>
      </dsp:txBody>
      <dsp:txXfrm rot="-5400000">
        <a:off x="2990089" y="2934443"/>
        <a:ext cx="5264565" cy="945456"/>
      </dsp:txXfrm>
    </dsp:sp>
    <dsp:sp modelId="{644C6F5B-9E02-402C-BA7B-A06B298085FA}">
      <dsp:nvSpPr>
        <dsp:cNvPr id="0" name=""/>
        <dsp:cNvSpPr/>
      </dsp:nvSpPr>
      <dsp:spPr>
        <a:xfrm>
          <a:off x="0" y="2752328"/>
          <a:ext cx="2990088" cy="130968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US" sz="2700" kern="1200" dirty="0"/>
            <a:t>Protracted adjustment credits</a:t>
          </a:r>
        </a:p>
      </dsp:txBody>
      <dsp:txXfrm>
        <a:off x="63934" y="2816262"/>
        <a:ext cx="2862220" cy="1181819"/>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3"/>
            <a:ext cx="3013763" cy="467071"/>
          </a:xfrm>
          <a:prstGeom prst="rect">
            <a:avLst/>
          </a:prstGeom>
        </p:spPr>
        <p:txBody>
          <a:bodyPr vert="horz" lIns="93963" tIns="46981" rIns="93963" bIns="46981" rtlCol="0"/>
          <a:lstStyle>
            <a:lvl1pPr algn="l">
              <a:defRPr sz="1200"/>
            </a:lvl1pPr>
          </a:lstStyle>
          <a:p>
            <a:endParaRPr lang="en-US" dirty="0"/>
          </a:p>
        </p:txBody>
      </p:sp>
      <p:sp>
        <p:nvSpPr>
          <p:cNvPr id="3" name="Date Placeholder 2"/>
          <p:cNvSpPr>
            <a:spLocks noGrp="1"/>
          </p:cNvSpPr>
          <p:nvPr>
            <p:ph type="dt" sz="quarter" idx="1"/>
          </p:nvPr>
        </p:nvSpPr>
        <p:spPr>
          <a:xfrm>
            <a:off x="3939467" y="3"/>
            <a:ext cx="3013763" cy="467071"/>
          </a:xfrm>
          <a:prstGeom prst="rect">
            <a:avLst/>
          </a:prstGeom>
        </p:spPr>
        <p:txBody>
          <a:bodyPr vert="horz" lIns="93963" tIns="46981" rIns="93963" bIns="46981" rtlCol="0"/>
          <a:lstStyle>
            <a:lvl1pPr algn="r">
              <a:defRPr sz="1200"/>
            </a:lvl1pPr>
          </a:lstStyle>
          <a:p>
            <a:fld id="{F27753D4-6263-4116-8169-0B306FD2DEAD}" type="datetimeFigureOut">
              <a:rPr lang="en-US" smtClean="0"/>
              <a:t>7/3/2023</a:t>
            </a:fld>
            <a:endParaRPr lang="en-US" dirty="0"/>
          </a:p>
        </p:txBody>
      </p:sp>
      <p:sp>
        <p:nvSpPr>
          <p:cNvPr id="4" name="Footer Placeholder 3"/>
          <p:cNvSpPr>
            <a:spLocks noGrp="1"/>
          </p:cNvSpPr>
          <p:nvPr>
            <p:ph type="ftr" sz="quarter" idx="2"/>
          </p:nvPr>
        </p:nvSpPr>
        <p:spPr>
          <a:xfrm>
            <a:off x="1" y="8842037"/>
            <a:ext cx="3013763" cy="467070"/>
          </a:xfrm>
          <a:prstGeom prst="rect">
            <a:avLst/>
          </a:prstGeom>
        </p:spPr>
        <p:txBody>
          <a:bodyPr vert="horz" lIns="93963" tIns="46981" rIns="93963" bIns="46981"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9467" y="8842037"/>
            <a:ext cx="3013763" cy="467070"/>
          </a:xfrm>
          <a:prstGeom prst="rect">
            <a:avLst/>
          </a:prstGeom>
        </p:spPr>
        <p:txBody>
          <a:bodyPr vert="horz" lIns="93963" tIns="46981" rIns="93963" bIns="46981" rtlCol="0" anchor="b"/>
          <a:lstStyle>
            <a:lvl1pPr algn="r">
              <a:defRPr sz="1200"/>
            </a:lvl1pPr>
          </a:lstStyle>
          <a:p>
            <a:fld id="{C77D98D4-B15F-43B5-8A99-DE9FE077C64F}" type="slidenum">
              <a:rPr lang="en-US" smtClean="0"/>
              <a:t>‹#›</a:t>
            </a:fld>
            <a:endParaRPr lang="en-US" dirty="0"/>
          </a:p>
        </p:txBody>
      </p:sp>
    </p:spTree>
    <p:extLst>
      <p:ext uri="{BB962C8B-B14F-4D97-AF65-F5344CB8AC3E}">
        <p14:creationId xmlns:p14="http://schemas.microsoft.com/office/powerpoint/2010/main" val="15083087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13763" cy="465455"/>
          </a:xfrm>
          <a:prstGeom prst="rect">
            <a:avLst/>
          </a:prstGeom>
        </p:spPr>
        <p:txBody>
          <a:bodyPr vert="horz" lIns="93963" tIns="46981" rIns="93963" bIns="46981" rtlCol="0"/>
          <a:lstStyle>
            <a:lvl1pPr algn="l">
              <a:defRPr sz="1200"/>
            </a:lvl1pPr>
          </a:lstStyle>
          <a:p>
            <a:endParaRPr lang="en-US" dirty="0"/>
          </a:p>
        </p:txBody>
      </p:sp>
      <p:sp>
        <p:nvSpPr>
          <p:cNvPr id="3" name="Date Placeholder 2"/>
          <p:cNvSpPr>
            <a:spLocks noGrp="1"/>
          </p:cNvSpPr>
          <p:nvPr>
            <p:ph type="dt" idx="1"/>
          </p:nvPr>
        </p:nvSpPr>
        <p:spPr>
          <a:xfrm>
            <a:off x="3939467" y="2"/>
            <a:ext cx="3013763" cy="465455"/>
          </a:xfrm>
          <a:prstGeom prst="rect">
            <a:avLst/>
          </a:prstGeom>
        </p:spPr>
        <p:txBody>
          <a:bodyPr vert="horz" lIns="93963" tIns="46981" rIns="93963" bIns="46981" rtlCol="0"/>
          <a:lstStyle>
            <a:lvl1pPr algn="r">
              <a:defRPr sz="1200"/>
            </a:lvl1pPr>
          </a:lstStyle>
          <a:p>
            <a:fld id="{8084C9EF-E4B8-44BD-B87D-F2D51782CA11}" type="datetimeFigureOut">
              <a:rPr lang="en-US" smtClean="0"/>
              <a:t>7/3/2023</a:t>
            </a:fld>
            <a:endParaRPr lang="en-US" dirty="0"/>
          </a:p>
        </p:txBody>
      </p:sp>
      <p:sp>
        <p:nvSpPr>
          <p:cNvPr id="4" name="Slide Image Placeholder 3"/>
          <p:cNvSpPr>
            <a:spLocks noGrp="1" noRot="1" noChangeAspect="1"/>
          </p:cNvSpPr>
          <p:nvPr>
            <p:ph type="sldImg" idx="2"/>
          </p:nvPr>
        </p:nvSpPr>
        <p:spPr>
          <a:xfrm>
            <a:off x="1150938" y="696913"/>
            <a:ext cx="4652962" cy="3490912"/>
          </a:xfrm>
          <a:prstGeom prst="rect">
            <a:avLst/>
          </a:prstGeom>
          <a:noFill/>
          <a:ln w="12700">
            <a:solidFill>
              <a:prstClr val="black"/>
            </a:solidFill>
          </a:ln>
        </p:spPr>
        <p:txBody>
          <a:bodyPr vert="horz" lIns="93963" tIns="46981" rIns="93963" bIns="46981" rtlCol="0" anchor="ctr"/>
          <a:lstStyle/>
          <a:p>
            <a:endParaRPr lang="en-US" dirty="0"/>
          </a:p>
        </p:txBody>
      </p:sp>
      <p:sp>
        <p:nvSpPr>
          <p:cNvPr id="5" name="Notes Placeholder 4"/>
          <p:cNvSpPr>
            <a:spLocks noGrp="1"/>
          </p:cNvSpPr>
          <p:nvPr>
            <p:ph type="body" sz="quarter" idx="3"/>
          </p:nvPr>
        </p:nvSpPr>
        <p:spPr>
          <a:xfrm>
            <a:off x="695485" y="4421825"/>
            <a:ext cx="5563870" cy="4189095"/>
          </a:xfrm>
          <a:prstGeom prst="rect">
            <a:avLst/>
          </a:prstGeom>
        </p:spPr>
        <p:txBody>
          <a:bodyPr vert="horz" lIns="93963" tIns="46981" rIns="93963" bIns="4698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42033"/>
            <a:ext cx="3013763" cy="465455"/>
          </a:xfrm>
          <a:prstGeom prst="rect">
            <a:avLst/>
          </a:prstGeom>
        </p:spPr>
        <p:txBody>
          <a:bodyPr vert="horz" lIns="93963" tIns="46981" rIns="93963" bIns="46981"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9467" y="8842033"/>
            <a:ext cx="3013763" cy="465455"/>
          </a:xfrm>
          <a:prstGeom prst="rect">
            <a:avLst/>
          </a:prstGeom>
        </p:spPr>
        <p:txBody>
          <a:bodyPr vert="horz" lIns="93963" tIns="46981" rIns="93963" bIns="46981" rtlCol="0" anchor="b"/>
          <a:lstStyle>
            <a:lvl1pPr algn="r">
              <a:defRPr sz="1200"/>
            </a:lvl1pPr>
          </a:lstStyle>
          <a:p>
            <a:fld id="{9F876B91-B510-488A-A8D4-1E099A1ABC15}" type="slidenum">
              <a:rPr lang="en-US" smtClean="0"/>
              <a:t>‹#›</a:t>
            </a:fld>
            <a:endParaRPr lang="en-US" dirty="0"/>
          </a:p>
        </p:txBody>
      </p:sp>
    </p:spTree>
    <p:extLst>
      <p:ext uri="{BB962C8B-B14F-4D97-AF65-F5344CB8AC3E}">
        <p14:creationId xmlns:p14="http://schemas.microsoft.com/office/powerpoint/2010/main" val="30479583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876B91-B510-488A-A8D4-1E099A1ABC15}" type="slidenum">
              <a:rPr lang="en-US" smtClean="0"/>
              <a:t>1</a:t>
            </a:fld>
            <a:endParaRPr lang="en-US" dirty="0"/>
          </a:p>
        </p:txBody>
      </p:sp>
    </p:spTree>
    <p:extLst>
      <p:ext uri="{BB962C8B-B14F-4D97-AF65-F5344CB8AC3E}">
        <p14:creationId xmlns:p14="http://schemas.microsoft.com/office/powerpoint/2010/main" val="31090427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876B91-B510-488A-A8D4-1E099A1ABC15}" type="slidenum">
              <a:rPr lang="en-US" smtClean="0"/>
              <a:t>2</a:t>
            </a:fld>
            <a:endParaRPr lang="en-US" dirty="0"/>
          </a:p>
        </p:txBody>
      </p:sp>
    </p:spTree>
    <p:extLst>
      <p:ext uri="{BB962C8B-B14F-4D97-AF65-F5344CB8AC3E}">
        <p14:creationId xmlns:p14="http://schemas.microsoft.com/office/powerpoint/2010/main" val="3657595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876B91-B510-488A-A8D4-1E099A1ABC15}" type="slidenum">
              <a:rPr lang="en-US" smtClean="0"/>
              <a:t>3</a:t>
            </a:fld>
            <a:endParaRPr lang="en-US" dirty="0"/>
          </a:p>
        </p:txBody>
      </p:sp>
    </p:spTree>
    <p:extLst>
      <p:ext uri="{BB962C8B-B14F-4D97-AF65-F5344CB8AC3E}">
        <p14:creationId xmlns:p14="http://schemas.microsoft.com/office/powerpoint/2010/main" val="17387839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876B91-B510-488A-A8D4-1E099A1ABC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53165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876B91-B510-488A-A8D4-1E099A1ABC15}" type="slidenum">
              <a:rPr lang="en-US" smtClean="0"/>
              <a:t>9</a:t>
            </a:fld>
            <a:endParaRPr lang="en-US" dirty="0"/>
          </a:p>
        </p:txBody>
      </p:sp>
    </p:spTree>
    <p:extLst>
      <p:ext uri="{BB962C8B-B14F-4D97-AF65-F5344CB8AC3E}">
        <p14:creationId xmlns:p14="http://schemas.microsoft.com/office/powerpoint/2010/main" val="29261083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876B91-B510-488A-A8D4-1E099A1ABC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11363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876B91-B510-488A-A8D4-1E099A1ABC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53165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9F876B91-B510-488A-A8D4-1E099A1ABC15}" type="slidenum">
              <a:rPr lang="en-US" smtClean="0"/>
              <a:t>17</a:t>
            </a:fld>
            <a:endParaRPr lang="en-US"/>
          </a:p>
        </p:txBody>
      </p:sp>
    </p:spTree>
    <p:extLst>
      <p:ext uri="{BB962C8B-B14F-4D97-AF65-F5344CB8AC3E}">
        <p14:creationId xmlns:p14="http://schemas.microsoft.com/office/powerpoint/2010/main" val="10347117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685800" y="2130425"/>
            <a:ext cx="7772400" cy="1470025"/>
          </a:xfrm>
        </p:spPr>
        <p:txBody>
          <a:bodyPr>
            <a:noAutofit/>
          </a:bodyPr>
          <a:lstStyle>
            <a:lvl1pPr>
              <a:defRPr sz="7200" b="1" baseline="0">
                <a:effectLst/>
                <a:latin typeface="Palatino Linotype" pitchFamily="18" charset="0"/>
              </a:defRPr>
            </a:lvl1pPr>
          </a:lstStyle>
          <a:p>
            <a:r>
              <a:rPr lang="en-US" dirty="0"/>
              <a:t>Presentation Title </a:t>
            </a:r>
          </a:p>
        </p:txBody>
      </p:sp>
      <p:sp>
        <p:nvSpPr>
          <p:cNvPr id="3" name="Subtitle 2"/>
          <p:cNvSpPr>
            <a:spLocks noGrp="1"/>
          </p:cNvSpPr>
          <p:nvPr>
            <p:ph type="subTitle" idx="1" hasCustomPrompt="1"/>
          </p:nvPr>
        </p:nvSpPr>
        <p:spPr>
          <a:xfrm>
            <a:off x="1371600" y="3886200"/>
            <a:ext cx="6400800" cy="1752600"/>
          </a:xfrm>
          <a:prstGeom prst="rect">
            <a:avLst/>
          </a:prstGeom>
        </p:spPr>
        <p:txBody>
          <a:bodyPr/>
          <a:lstStyle>
            <a:lvl1pPr marL="0" indent="0" algn="ctr">
              <a:buNone/>
              <a:defRPr sz="3200">
                <a:solidFill>
                  <a:schemeClr val="tx1"/>
                </a:solidFill>
                <a:latin typeface="Palatino Linotype"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a:t>
            </a:r>
          </a:p>
          <a:p>
            <a:r>
              <a:rPr lang="en-US" dirty="0"/>
              <a:t>Date</a:t>
            </a:r>
          </a:p>
        </p:txBody>
      </p:sp>
      <p:sp>
        <p:nvSpPr>
          <p:cNvPr id="5" name="Text Placeholder 4"/>
          <p:cNvSpPr>
            <a:spLocks noGrp="1"/>
          </p:cNvSpPr>
          <p:nvPr>
            <p:ph type="body" sz="quarter" idx="10" hasCustomPrompt="1"/>
          </p:nvPr>
        </p:nvSpPr>
        <p:spPr>
          <a:xfrm>
            <a:off x="4267200" y="152400"/>
            <a:ext cx="3581400" cy="685800"/>
          </a:xfrm>
          <a:prstGeom prst="rect">
            <a:avLst/>
          </a:prstGeom>
        </p:spPr>
        <p:txBody>
          <a:bodyPr/>
          <a:lstStyle>
            <a:lvl1pPr marL="0" indent="0">
              <a:buNone/>
              <a:defRPr sz="1800" b="1" baseline="0">
                <a:solidFill>
                  <a:schemeClr val="bg1"/>
                </a:solidFill>
                <a:latin typeface="+mn-lt"/>
              </a:defRPr>
            </a:lvl1pPr>
          </a:lstStyle>
          <a:p>
            <a:pPr lvl="0"/>
            <a:r>
              <a:rPr lang="en-US" dirty="0"/>
              <a:t>Presenter’s Name, Title</a:t>
            </a:r>
          </a:p>
          <a:p>
            <a:pPr lvl="0"/>
            <a:r>
              <a:rPr lang="en-US" b="0" dirty="0"/>
              <a:t>Office/Region Name</a:t>
            </a:r>
            <a:endParaRPr lang="en-US" dirty="0"/>
          </a:p>
        </p:txBody>
      </p:sp>
    </p:spTree>
    <p:extLst>
      <p:ext uri="{BB962C8B-B14F-4D97-AF65-F5344CB8AC3E}">
        <p14:creationId xmlns:p14="http://schemas.microsoft.com/office/powerpoint/2010/main" val="290048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Content.Picture Layou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6467475" y="228600"/>
            <a:ext cx="2676525" cy="6019800"/>
          </a:xfrm>
          <a:prstGeom prst="rect">
            <a:avLst/>
          </a:prstGeom>
        </p:spPr>
        <p:txBody>
          <a:bodyPr/>
          <a:lstStyle/>
          <a:p>
            <a:r>
              <a:rPr lang="en-US" dirty="0"/>
              <a:t>Click icon to add picture</a:t>
            </a:r>
          </a:p>
        </p:txBody>
      </p:sp>
      <p:sp>
        <p:nvSpPr>
          <p:cNvPr id="10" name="Content Placeholder 9"/>
          <p:cNvSpPr>
            <a:spLocks noGrp="1"/>
          </p:cNvSpPr>
          <p:nvPr>
            <p:ph sz="quarter" idx="12"/>
          </p:nvPr>
        </p:nvSpPr>
        <p:spPr>
          <a:xfrm>
            <a:off x="381000" y="1676400"/>
            <a:ext cx="5791200" cy="4572000"/>
          </a:xfrm>
          <a:prstGeom prst="rect">
            <a:avLst/>
          </a:prstGeom>
        </p:spPr>
        <p:txBody>
          <a:bodyPr/>
          <a:lstStyle>
            <a:lvl1pPr>
              <a:defRPr sz="2800" b="1">
                <a:solidFill>
                  <a:srgbClr val="305197"/>
                </a:solidFill>
              </a:defRPr>
            </a:lvl1pPr>
            <a:lvl2pPr>
              <a:defRPr>
                <a:solidFill>
                  <a:srgbClr val="497AE4"/>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p:cNvSpPr>
            <a:spLocks noGrp="1"/>
          </p:cNvSpPr>
          <p:nvPr>
            <p:ph type="ftr" sz="quarter" idx="10"/>
          </p:nvPr>
        </p:nvSpPr>
        <p:spPr/>
        <p:txBody>
          <a:bodyPr/>
          <a:lstStyle/>
          <a:p>
            <a:r>
              <a:rPr lang="en-US"/>
              <a:t>Central Liquidity Facility</a:t>
            </a:r>
            <a:endParaRPr lang="en-US" dirty="0"/>
          </a:p>
        </p:txBody>
      </p:sp>
      <p:sp>
        <p:nvSpPr>
          <p:cNvPr id="4" name="Slide Number Placeholder 3"/>
          <p:cNvSpPr>
            <a:spLocks noGrp="1"/>
          </p:cNvSpPr>
          <p:nvPr>
            <p:ph type="sldNum" sz="quarter" idx="11"/>
          </p:nvPr>
        </p:nvSpPr>
        <p:spPr/>
        <p:txBody>
          <a:bodyPr/>
          <a:lstStyle/>
          <a:p>
            <a:fld id="{9E7C3A75-AEB5-40BB-845C-DDCD8E9B4C48}" type="slidenum">
              <a:rPr lang="en-US" smtClean="0"/>
              <a:pPr/>
              <a:t>‹#›</a:t>
            </a:fld>
            <a:endParaRPr lang="en-US" dirty="0"/>
          </a:p>
        </p:txBody>
      </p:sp>
      <p:cxnSp>
        <p:nvCxnSpPr>
          <p:cNvPr id="13" name="Straight Connector 12"/>
          <p:cNvCxnSpPr/>
          <p:nvPr userDrawn="1"/>
        </p:nvCxnSpPr>
        <p:spPr>
          <a:xfrm>
            <a:off x="457200" y="1350664"/>
            <a:ext cx="5257800" cy="0"/>
          </a:xfrm>
          <a:prstGeom prst="line">
            <a:avLst/>
          </a:prstGeom>
          <a:ln w="38100">
            <a:solidFill>
              <a:schemeClr val="tx2"/>
            </a:solidFill>
          </a:ln>
        </p:spPr>
        <p:style>
          <a:lnRef idx="2">
            <a:schemeClr val="accent1"/>
          </a:lnRef>
          <a:fillRef idx="0">
            <a:schemeClr val="accent1"/>
          </a:fillRef>
          <a:effectRef idx="1">
            <a:schemeClr val="accent1"/>
          </a:effectRef>
          <a:fontRef idx="minor">
            <a:schemeClr val="tx1"/>
          </a:fontRef>
        </p:style>
      </p:cxnSp>
      <p:sp>
        <p:nvSpPr>
          <p:cNvPr id="5" name="Text Placeholder 4"/>
          <p:cNvSpPr>
            <a:spLocks noGrp="1"/>
          </p:cNvSpPr>
          <p:nvPr>
            <p:ph type="body" sz="quarter" idx="14" hasCustomPrompt="1"/>
          </p:nvPr>
        </p:nvSpPr>
        <p:spPr>
          <a:xfrm>
            <a:off x="457200" y="26988"/>
            <a:ext cx="5257800" cy="1323975"/>
          </a:xfrm>
          <a:prstGeom prst="rect">
            <a:avLst/>
          </a:prstGeom>
        </p:spPr>
        <p:txBody>
          <a:bodyPr/>
          <a:lstStyle>
            <a:lvl1pPr marL="0" indent="0" algn="ctr">
              <a:buNone/>
              <a:defRPr sz="3600" b="1" baseline="0">
                <a:solidFill>
                  <a:schemeClr val="tx2"/>
                </a:solidFill>
                <a:latin typeface="Cambria" pitchFamily="18" charset="0"/>
              </a:defRPr>
            </a:lvl1pPr>
          </a:lstStyle>
          <a:p>
            <a:pPr lvl="0"/>
            <a:r>
              <a:rPr lang="en-US" b="1" dirty="0">
                <a:latin typeface="Cambria" pitchFamily="18" charset="0"/>
              </a:rPr>
              <a:t>Slide Title</a:t>
            </a:r>
          </a:p>
          <a:p>
            <a:pPr lvl="0"/>
            <a:r>
              <a:rPr lang="en-US" b="1" dirty="0">
                <a:latin typeface="Cambria" pitchFamily="18" charset="0"/>
              </a:rPr>
              <a:t>Subtitle (Optional)</a:t>
            </a:r>
            <a:endParaRPr lang="en-US" dirty="0"/>
          </a:p>
        </p:txBody>
      </p:sp>
    </p:spTree>
    <p:extLst>
      <p:ext uri="{BB962C8B-B14F-4D97-AF65-F5344CB8AC3E}">
        <p14:creationId xmlns:p14="http://schemas.microsoft.com/office/powerpoint/2010/main" val="35205211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act Page">
    <p:bg>
      <p:bgPr>
        <a:blipFill dpi="0" rotWithShape="1">
          <a:blip r:embed="rId2">
            <a:lum/>
          </a:blip>
          <a:srcRect/>
          <a:stretch>
            <a:fillRect l="18000" t="14000" r="18000" b="8000"/>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Office Contact Page</a:t>
            </a:r>
          </a:p>
        </p:txBody>
      </p:sp>
      <p:sp>
        <p:nvSpPr>
          <p:cNvPr id="5" name="Footer Placeholder 4"/>
          <p:cNvSpPr>
            <a:spLocks noGrp="1"/>
          </p:cNvSpPr>
          <p:nvPr>
            <p:ph type="ftr" sz="quarter" idx="11"/>
          </p:nvPr>
        </p:nvSpPr>
        <p:spPr/>
        <p:txBody>
          <a:bodyPr/>
          <a:lstStyle/>
          <a:p>
            <a:r>
              <a:rPr lang="en-US"/>
              <a:t>Central Liquidity Facility</a:t>
            </a:r>
            <a:endParaRPr lang="en-US" dirty="0"/>
          </a:p>
        </p:txBody>
      </p:sp>
      <p:sp>
        <p:nvSpPr>
          <p:cNvPr id="6" name="Slide Number Placeholder 5"/>
          <p:cNvSpPr>
            <a:spLocks noGrp="1"/>
          </p:cNvSpPr>
          <p:nvPr>
            <p:ph type="sldNum" sz="quarter" idx="12"/>
          </p:nvPr>
        </p:nvSpPr>
        <p:spPr/>
        <p:txBody>
          <a:bodyPr/>
          <a:lstStyle/>
          <a:p>
            <a:fld id="{9E7C3A75-AEB5-40BB-845C-DDCD8E9B4C48}" type="slidenum">
              <a:rPr lang="en-US" smtClean="0"/>
              <a:t>‹#›</a:t>
            </a:fld>
            <a:endParaRPr lang="en-US" dirty="0"/>
          </a:p>
        </p:txBody>
      </p:sp>
      <p:sp>
        <p:nvSpPr>
          <p:cNvPr id="8" name="Text Placeholder 7"/>
          <p:cNvSpPr>
            <a:spLocks noGrp="1"/>
          </p:cNvSpPr>
          <p:nvPr>
            <p:ph type="body" sz="quarter" idx="13"/>
          </p:nvPr>
        </p:nvSpPr>
        <p:spPr>
          <a:xfrm>
            <a:off x="457200" y="1295400"/>
            <a:ext cx="8229600" cy="4495800"/>
          </a:xfrm>
          <a:prstGeom prst="rect">
            <a:avLst/>
          </a:prstGeom>
        </p:spPr>
        <p:txBody>
          <a:bodyPr/>
          <a:lstStyle>
            <a:lvl1pPr marL="0" indent="0">
              <a:buNone/>
              <a:defRPr sz="2800" b="1">
                <a:solidFill>
                  <a:srgbClr val="305197"/>
                </a:solidFill>
              </a:defRPr>
            </a:lvl1pPr>
          </a:lstStyle>
          <a:p>
            <a:pPr lvl="0"/>
            <a:r>
              <a:rPr lang="en-US"/>
              <a:t>Click to edit Master text styles</a:t>
            </a:r>
          </a:p>
        </p:txBody>
      </p:sp>
    </p:spTree>
    <p:extLst>
      <p:ext uri="{BB962C8B-B14F-4D97-AF65-F5344CB8AC3E}">
        <p14:creationId xmlns:p14="http://schemas.microsoft.com/office/powerpoint/2010/main" val="14734712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3008313" cy="1162050"/>
          </a:xfrm>
        </p:spPr>
        <p:txBody>
          <a:bodyPr anchor="b">
            <a:normAutofit/>
          </a:bodyPr>
          <a:lstStyle>
            <a:lvl1pPr algn="l">
              <a:defRPr sz="2800" b="1">
                <a:effectLst/>
              </a:defRPr>
            </a:lvl1pPr>
          </a:lstStyle>
          <a:p>
            <a:r>
              <a:rPr lang="en-US"/>
              <a:t>Click to edit Master title style</a:t>
            </a:r>
            <a:endParaRPr lang="en-US" dirty="0"/>
          </a:p>
        </p:txBody>
      </p:sp>
      <p:sp>
        <p:nvSpPr>
          <p:cNvPr id="3" name="Content Placeholder 2"/>
          <p:cNvSpPr>
            <a:spLocks noGrp="1"/>
          </p:cNvSpPr>
          <p:nvPr>
            <p:ph idx="1"/>
          </p:nvPr>
        </p:nvSpPr>
        <p:spPr>
          <a:xfrm>
            <a:off x="3575050" y="1066800"/>
            <a:ext cx="5111750" cy="5059363"/>
          </a:xfrm>
          <a:prstGeom prst="rect">
            <a:avLst/>
          </a:prstGeom>
        </p:spPr>
        <p:txBody>
          <a:bodyPr/>
          <a:lstStyle>
            <a:lvl1pPr>
              <a:defRPr sz="2800" b="1">
                <a:solidFill>
                  <a:srgbClr val="305197"/>
                </a:solidFill>
              </a:defRPr>
            </a:lvl1pPr>
            <a:lvl2pPr>
              <a:defRPr sz="2800">
                <a:solidFill>
                  <a:srgbClr val="497AE4"/>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228850"/>
            <a:ext cx="3008313" cy="3897313"/>
          </a:xfrm>
          <a:prstGeom prst="rect">
            <a:avLst/>
          </a:prstGeo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Central Liquidity Facility</a:t>
            </a:r>
            <a:endParaRPr lang="en-US" dirty="0"/>
          </a:p>
        </p:txBody>
      </p:sp>
      <p:sp>
        <p:nvSpPr>
          <p:cNvPr id="7" name="Slide Number Placeholder 6"/>
          <p:cNvSpPr>
            <a:spLocks noGrp="1"/>
          </p:cNvSpPr>
          <p:nvPr>
            <p:ph type="sldNum" sz="quarter" idx="12"/>
          </p:nvPr>
        </p:nvSpPr>
        <p:spPr/>
        <p:txBody>
          <a:bodyPr/>
          <a:lstStyle/>
          <a:p>
            <a:fld id="{9E7C3A75-AEB5-40BB-845C-DDCD8E9B4C48}" type="slidenum">
              <a:rPr lang="en-US" smtClean="0"/>
              <a:t>‹#›</a:t>
            </a:fld>
            <a:endParaRPr lang="en-US" dirty="0"/>
          </a:p>
        </p:txBody>
      </p:sp>
    </p:spTree>
    <p:extLst>
      <p:ext uri="{BB962C8B-B14F-4D97-AF65-F5344CB8AC3E}">
        <p14:creationId xmlns:p14="http://schemas.microsoft.com/office/powerpoint/2010/main" val="11725499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2800" b="1">
                <a:effectLst/>
              </a:defRPr>
            </a:lvl1pPr>
          </a:lstStyle>
          <a:p>
            <a:r>
              <a:rPr lang="en-US"/>
              <a:t>Click to edit Master title style</a:t>
            </a:r>
            <a:endParaRPr lang="en-US" dirty="0"/>
          </a:p>
        </p:txBody>
      </p:sp>
      <p:sp>
        <p:nvSpPr>
          <p:cNvPr id="3" name="Picture Placeholder 2"/>
          <p:cNvSpPr>
            <a:spLocks noGrp="1"/>
          </p:cNvSpPr>
          <p:nvPr>
            <p:ph type="pic" idx="1"/>
          </p:nvPr>
        </p:nvSpPr>
        <p:spPr>
          <a:xfrm>
            <a:off x="1792288" y="1066799"/>
            <a:ext cx="5486400" cy="366077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652462"/>
          </a:xfrm>
          <a:prstGeom prst="rect">
            <a:avLst/>
          </a:prstGeo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Central Liquidity Facility</a:t>
            </a:r>
            <a:endParaRPr lang="en-US" dirty="0"/>
          </a:p>
        </p:txBody>
      </p:sp>
      <p:sp>
        <p:nvSpPr>
          <p:cNvPr id="7" name="Slide Number Placeholder 6"/>
          <p:cNvSpPr>
            <a:spLocks noGrp="1"/>
          </p:cNvSpPr>
          <p:nvPr>
            <p:ph type="sldNum" sz="quarter" idx="12"/>
          </p:nvPr>
        </p:nvSpPr>
        <p:spPr/>
        <p:txBody>
          <a:bodyPr/>
          <a:lstStyle/>
          <a:p>
            <a:fld id="{9E7C3A75-AEB5-40BB-845C-DDCD8E9B4C48}" type="slidenum">
              <a:rPr lang="en-US" smtClean="0"/>
              <a:t>‹#›</a:t>
            </a:fld>
            <a:endParaRPr lang="en-US" dirty="0"/>
          </a:p>
        </p:txBody>
      </p:sp>
    </p:spTree>
    <p:extLst>
      <p:ext uri="{BB962C8B-B14F-4D97-AF65-F5344CB8AC3E}">
        <p14:creationId xmlns:p14="http://schemas.microsoft.com/office/powerpoint/2010/main" val="21289864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3" y="0"/>
            <a:ext cx="9141714" cy="6858000"/>
          </a:xfrm>
          <a:prstGeom prst="rect">
            <a:avLst/>
          </a:prstGeom>
        </p:spPr>
      </p:pic>
      <p:sp>
        <p:nvSpPr>
          <p:cNvPr id="2" name="Title 1"/>
          <p:cNvSpPr>
            <a:spLocks noGrp="1"/>
          </p:cNvSpPr>
          <p:nvPr>
            <p:ph type="ctrTitle" hasCustomPrompt="1"/>
          </p:nvPr>
        </p:nvSpPr>
        <p:spPr>
          <a:xfrm>
            <a:off x="685800" y="2130427"/>
            <a:ext cx="7772400" cy="1470025"/>
          </a:xfrm>
        </p:spPr>
        <p:txBody>
          <a:bodyPr>
            <a:noAutofit/>
          </a:bodyPr>
          <a:lstStyle>
            <a:lvl1pPr>
              <a:defRPr sz="7200" b="1" baseline="0">
                <a:effectLst/>
                <a:latin typeface="Palatino Linotype" pitchFamily="18" charset="0"/>
              </a:defRPr>
            </a:lvl1pPr>
          </a:lstStyle>
          <a:p>
            <a:r>
              <a:rPr lang="en-US" dirty="0"/>
              <a:t>Presentation Title </a:t>
            </a:r>
          </a:p>
        </p:txBody>
      </p:sp>
      <p:sp>
        <p:nvSpPr>
          <p:cNvPr id="3" name="Subtitle 2"/>
          <p:cNvSpPr>
            <a:spLocks noGrp="1"/>
          </p:cNvSpPr>
          <p:nvPr>
            <p:ph type="subTitle" idx="1" hasCustomPrompt="1"/>
          </p:nvPr>
        </p:nvSpPr>
        <p:spPr>
          <a:xfrm>
            <a:off x="1371600" y="3886200"/>
            <a:ext cx="6400800" cy="1752600"/>
          </a:xfrm>
          <a:prstGeom prst="rect">
            <a:avLst/>
          </a:prstGeom>
        </p:spPr>
        <p:txBody>
          <a:bodyPr/>
          <a:lstStyle>
            <a:lvl1pPr marL="0" indent="0" algn="ctr">
              <a:buNone/>
              <a:defRPr sz="3200">
                <a:solidFill>
                  <a:schemeClr val="tx1"/>
                </a:solidFill>
                <a:latin typeface="Palatino Linotype" pitchFamily="18"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Subtitle</a:t>
            </a:r>
          </a:p>
          <a:p>
            <a:r>
              <a:rPr lang="en-US" dirty="0"/>
              <a:t>Date</a:t>
            </a:r>
          </a:p>
        </p:txBody>
      </p:sp>
      <p:sp>
        <p:nvSpPr>
          <p:cNvPr id="5" name="Text Placeholder 4"/>
          <p:cNvSpPr>
            <a:spLocks noGrp="1"/>
          </p:cNvSpPr>
          <p:nvPr userDrawn="1">
            <p:ph type="body" sz="quarter" idx="10" hasCustomPrompt="1"/>
          </p:nvPr>
        </p:nvSpPr>
        <p:spPr>
          <a:xfrm>
            <a:off x="3200400" y="101600"/>
            <a:ext cx="3581400" cy="685800"/>
          </a:xfrm>
          <a:prstGeom prst="rect">
            <a:avLst/>
          </a:prstGeom>
        </p:spPr>
        <p:txBody>
          <a:bodyPr/>
          <a:lstStyle>
            <a:lvl1pPr marL="0" indent="0">
              <a:buNone/>
              <a:defRPr sz="1800" b="1" baseline="0">
                <a:solidFill>
                  <a:schemeClr val="bg1"/>
                </a:solidFill>
                <a:latin typeface="+mn-lt"/>
              </a:defRPr>
            </a:lvl1pPr>
          </a:lstStyle>
          <a:p>
            <a:pPr lvl="0"/>
            <a:r>
              <a:rPr lang="en-US" dirty="0"/>
              <a:t>Presenter’s Name, Title</a:t>
            </a:r>
          </a:p>
          <a:p>
            <a:pPr lvl="0"/>
            <a:r>
              <a:rPr lang="en-US" b="0" dirty="0"/>
              <a:t>Office/Region Name</a:t>
            </a:r>
            <a:endParaRPr lang="en-US" dirty="0"/>
          </a:p>
        </p:txBody>
      </p:sp>
    </p:spTree>
    <p:extLst>
      <p:ext uri="{BB962C8B-B14F-4D97-AF65-F5344CB8AC3E}">
        <p14:creationId xmlns:p14="http://schemas.microsoft.com/office/powerpoint/2010/main" val="25477394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405189"/>
            <a:ext cx="7772400" cy="1362075"/>
          </a:xfrm>
        </p:spPr>
        <p:txBody>
          <a:bodyPr anchor="t">
            <a:noAutofit/>
          </a:bodyPr>
          <a:lstStyle>
            <a:lvl1pPr algn="l">
              <a:defRPr sz="4400" b="1" cap="all"/>
            </a:lvl1pPr>
          </a:lstStyle>
          <a:p>
            <a:r>
              <a:rPr lang="en-US"/>
              <a:t>Click to edit Master title style</a:t>
            </a:r>
            <a:endParaRPr lang="en-US" dirty="0"/>
          </a:p>
        </p:txBody>
      </p:sp>
      <p:sp>
        <p:nvSpPr>
          <p:cNvPr id="3" name="Text Placeholder 2"/>
          <p:cNvSpPr>
            <a:spLocks noGrp="1"/>
          </p:cNvSpPr>
          <p:nvPr>
            <p:ph type="body" idx="1"/>
          </p:nvPr>
        </p:nvSpPr>
        <p:spPr>
          <a:xfrm>
            <a:off x="722313" y="1905001"/>
            <a:ext cx="7772400" cy="1500187"/>
          </a:xfrm>
          <a:prstGeom prst="rect">
            <a:avLst/>
          </a:prstGeom>
        </p:spPr>
        <p:txBody>
          <a:bodyPr anchor="b"/>
          <a:lstStyle>
            <a:lvl1pPr marL="0" indent="0">
              <a:buNone/>
              <a:defRPr sz="2800">
                <a:solidFill>
                  <a:schemeClr val="tx1">
                    <a:tint val="75000"/>
                  </a:schemeClr>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lvl1pPr>
              <a:defRPr/>
            </a:lvl1pPr>
          </a:lstStyle>
          <a:p>
            <a:r>
              <a:rPr lang="en-US"/>
              <a:t>Examiner Webinar - Liquidity Risk</a:t>
            </a:r>
            <a:endParaRPr lang="en-US" dirty="0"/>
          </a:p>
        </p:txBody>
      </p:sp>
      <p:sp>
        <p:nvSpPr>
          <p:cNvPr id="6" name="Slide Number Placeholder 5"/>
          <p:cNvSpPr>
            <a:spLocks noGrp="1"/>
          </p:cNvSpPr>
          <p:nvPr>
            <p:ph type="sldNum" sz="quarter" idx="12"/>
          </p:nvPr>
        </p:nvSpPr>
        <p:spPr/>
        <p:txBody>
          <a:bodyPr/>
          <a:lstStyle/>
          <a:p>
            <a:fld id="{9E7C3A75-AEB5-40BB-845C-DDCD8E9B4C48}" type="slidenum">
              <a:rPr lang="en-US" smtClean="0"/>
              <a:t>‹#›</a:t>
            </a:fld>
            <a:endParaRPr lang="en-US" dirty="0"/>
          </a:p>
        </p:txBody>
      </p:sp>
    </p:spTree>
    <p:extLst>
      <p:ext uri="{BB962C8B-B14F-4D97-AF65-F5344CB8AC3E}">
        <p14:creationId xmlns:p14="http://schemas.microsoft.com/office/powerpoint/2010/main" val="12420925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effectLst/>
              </a:defRPr>
            </a:lvl1pPr>
          </a:lstStyle>
          <a:p>
            <a:r>
              <a:rPr lang="en-US"/>
              <a:t>Click to edit Master title style</a:t>
            </a:r>
            <a:endParaRPr lang="en-US" dirty="0"/>
          </a:p>
        </p:txBody>
      </p:sp>
      <p:sp>
        <p:nvSpPr>
          <p:cNvPr id="5" name="Footer Placeholder 4"/>
          <p:cNvSpPr>
            <a:spLocks noGrp="1"/>
          </p:cNvSpPr>
          <p:nvPr>
            <p:ph type="ftr" sz="quarter" idx="11"/>
          </p:nvPr>
        </p:nvSpPr>
        <p:spPr/>
        <p:txBody>
          <a:bodyPr/>
          <a:lstStyle>
            <a:lvl1pPr>
              <a:defRPr/>
            </a:lvl1pPr>
          </a:lstStyle>
          <a:p>
            <a:r>
              <a:rPr lang="en-US"/>
              <a:t>Examiner Webinar - Liquidity Risk</a:t>
            </a:r>
            <a:endParaRPr lang="en-US" dirty="0"/>
          </a:p>
        </p:txBody>
      </p:sp>
      <p:sp>
        <p:nvSpPr>
          <p:cNvPr id="6" name="Slide Number Placeholder 5"/>
          <p:cNvSpPr>
            <a:spLocks noGrp="1"/>
          </p:cNvSpPr>
          <p:nvPr>
            <p:ph type="sldNum" sz="quarter" idx="12"/>
          </p:nvPr>
        </p:nvSpPr>
        <p:spPr/>
        <p:txBody>
          <a:bodyPr/>
          <a:lstStyle/>
          <a:p>
            <a:fld id="{9E7C3A75-AEB5-40BB-845C-DDCD8E9B4C48}" type="slidenum">
              <a:rPr lang="en-US" smtClean="0"/>
              <a:t>‹#›</a:t>
            </a:fld>
            <a:endParaRPr lang="en-US" dirty="0"/>
          </a:p>
        </p:txBody>
      </p:sp>
      <p:sp>
        <p:nvSpPr>
          <p:cNvPr id="10" name="Content Placeholder 9"/>
          <p:cNvSpPr>
            <a:spLocks noGrp="1"/>
          </p:cNvSpPr>
          <p:nvPr>
            <p:ph sz="quarter" idx="13"/>
          </p:nvPr>
        </p:nvSpPr>
        <p:spPr>
          <a:xfrm>
            <a:off x="457200" y="1295400"/>
            <a:ext cx="8229600" cy="4572000"/>
          </a:xfrm>
          <a:prstGeom prst="rect">
            <a:avLst/>
          </a:prstGeom>
        </p:spPr>
        <p:txBody>
          <a:bodyPr/>
          <a:lstStyle>
            <a:lvl1pPr>
              <a:defRPr b="1">
                <a:solidFill>
                  <a:srgbClr val="305197"/>
                </a:solidFill>
              </a:defRPr>
            </a:lvl1pPr>
            <a:lvl2pPr>
              <a:defRPr>
                <a:solidFill>
                  <a:srgbClr val="497AE4"/>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9857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28348" y="1295401"/>
            <a:ext cx="4038600" cy="4525963"/>
          </a:xfrm>
          <a:prstGeom prst="rect">
            <a:avLst/>
          </a:prstGeom>
        </p:spPr>
        <p:txBody>
          <a:bodyPr/>
          <a:lstStyle>
            <a:lvl1pPr>
              <a:defRPr sz="2800">
                <a:solidFill>
                  <a:srgbClr val="305197"/>
                </a:solidFill>
              </a:defRPr>
            </a:lvl1pPr>
            <a:lvl2pPr>
              <a:defRPr sz="2400">
                <a:solidFill>
                  <a:srgbClr val="497AE4"/>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19348" y="1295401"/>
            <a:ext cx="4038600" cy="4525963"/>
          </a:xfrm>
          <a:prstGeom prst="rect">
            <a:avLst/>
          </a:prstGeom>
        </p:spPr>
        <p:txBody>
          <a:bodyPr/>
          <a:lstStyle>
            <a:lvl1pPr>
              <a:defRPr sz="2800">
                <a:solidFill>
                  <a:srgbClr val="305197"/>
                </a:solidFill>
              </a:defRPr>
            </a:lvl1pPr>
            <a:lvl2pPr>
              <a:defRPr sz="2400">
                <a:solidFill>
                  <a:srgbClr val="497AE4"/>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r>
              <a:rPr lang="en-US"/>
              <a:t>Examiner Webinar - Liquidity Risk</a:t>
            </a:r>
            <a:endParaRPr lang="en-US" dirty="0"/>
          </a:p>
        </p:txBody>
      </p:sp>
      <p:sp>
        <p:nvSpPr>
          <p:cNvPr id="7" name="Slide Number Placeholder 6"/>
          <p:cNvSpPr>
            <a:spLocks noGrp="1"/>
          </p:cNvSpPr>
          <p:nvPr>
            <p:ph type="sldNum" sz="quarter" idx="12"/>
          </p:nvPr>
        </p:nvSpPr>
        <p:spPr/>
        <p:txBody>
          <a:bodyPr/>
          <a:lstStyle/>
          <a:p>
            <a:fld id="{A631B0C7-8EFA-4B07-A68B-5B67645A8552}" type="slidenum">
              <a:rPr lang="en-US" smtClean="0"/>
              <a:t>‹#›</a:t>
            </a:fld>
            <a:endParaRPr lang="en-US" dirty="0"/>
          </a:p>
        </p:txBody>
      </p:sp>
    </p:spTree>
    <p:extLst>
      <p:ext uri="{BB962C8B-B14F-4D97-AF65-F5344CB8AC3E}">
        <p14:creationId xmlns:p14="http://schemas.microsoft.com/office/powerpoint/2010/main" val="19140615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Footer Placeholder 5"/>
          <p:cNvSpPr>
            <a:spLocks noGrp="1"/>
          </p:cNvSpPr>
          <p:nvPr>
            <p:ph type="ftr" sz="quarter" idx="11"/>
          </p:nvPr>
        </p:nvSpPr>
        <p:spPr/>
        <p:txBody>
          <a:bodyPr/>
          <a:lstStyle/>
          <a:p>
            <a:r>
              <a:rPr lang="en-US"/>
              <a:t>Examiner Webinar - Liquidity Risk</a:t>
            </a:r>
            <a:endParaRPr lang="en-US" dirty="0"/>
          </a:p>
        </p:txBody>
      </p:sp>
      <p:sp>
        <p:nvSpPr>
          <p:cNvPr id="7" name="Slide Number Placeholder 6"/>
          <p:cNvSpPr>
            <a:spLocks noGrp="1"/>
          </p:cNvSpPr>
          <p:nvPr>
            <p:ph type="sldNum" sz="quarter" idx="12"/>
          </p:nvPr>
        </p:nvSpPr>
        <p:spPr/>
        <p:txBody>
          <a:bodyPr/>
          <a:lstStyle/>
          <a:p>
            <a:fld id="{9E7C3A75-AEB5-40BB-845C-DDCD8E9B4C48}" type="slidenum">
              <a:rPr lang="en-US" smtClean="0"/>
              <a:t>‹#›</a:t>
            </a:fld>
            <a:endParaRPr lang="en-US" dirty="0"/>
          </a:p>
        </p:txBody>
      </p:sp>
      <p:sp>
        <p:nvSpPr>
          <p:cNvPr id="11" name="Text Placeholder 2"/>
          <p:cNvSpPr>
            <a:spLocks noGrp="1"/>
          </p:cNvSpPr>
          <p:nvPr>
            <p:ph type="body" idx="1"/>
          </p:nvPr>
        </p:nvSpPr>
        <p:spPr>
          <a:xfrm>
            <a:off x="471257" y="1295401"/>
            <a:ext cx="4040188" cy="639763"/>
          </a:xfrm>
          <a:prstGeom prst="rect">
            <a:avLst/>
          </a:prstGeom>
        </p:spPr>
        <p:txBody>
          <a:bodyPr anchor="b"/>
          <a:lstStyle>
            <a:lvl1pPr marL="0" indent="0">
              <a:buNone/>
              <a:defRPr sz="2400" b="1">
                <a:solidFill>
                  <a:srgbClr val="18284A"/>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Edit Master text styles</a:t>
            </a:r>
          </a:p>
        </p:txBody>
      </p:sp>
      <p:sp>
        <p:nvSpPr>
          <p:cNvPr id="12" name="Content Placeholder 3"/>
          <p:cNvSpPr>
            <a:spLocks noGrp="1"/>
          </p:cNvSpPr>
          <p:nvPr>
            <p:ph sz="half" idx="2"/>
          </p:nvPr>
        </p:nvSpPr>
        <p:spPr>
          <a:xfrm>
            <a:off x="471257" y="1935163"/>
            <a:ext cx="4040188" cy="3951288"/>
          </a:xfrm>
          <a:prstGeom prst="rect">
            <a:avLst/>
          </a:prstGeom>
        </p:spPr>
        <p:txBody>
          <a:bodyPr/>
          <a:lstStyle>
            <a:lvl1pPr>
              <a:defRPr sz="2400">
                <a:solidFill>
                  <a:srgbClr val="305197"/>
                </a:solidFill>
              </a:defRPr>
            </a:lvl1pPr>
            <a:lvl2pPr>
              <a:defRPr sz="2000">
                <a:solidFill>
                  <a:srgbClr val="497AE4"/>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4"/>
          <p:cNvSpPr>
            <a:spLocks noGrp="1"/>
          </p:cNvSpPr>
          <p:nvPr>
            <p:ph type="body" sz="quarter" idx="3"/>
          </p:nvPr>
        </p:nvSpPr>
        <p:spPr>
          <a:xfrm>
            <a:off x="4659083" y="1295401"/>
            <a:ext cx="4041775" cy="639763"/>
          </a:xfrm>
          <a:prstGeom prst="rect">
            <a:avLst/>
          </a:prstGeom>
        </p:spPr>
        <p:txBody>
          <a:bodyPr anchor="b"/>
          <a:lstStyle>
            <a:lvl1pPr marL="0" indent="0">
              <a:buNone/>
              <a:defRPr sz="2400" b="1">
                <a:solidFill>
                  <a:srgbClr val="18284A"/>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Edit Master text styles</a:t>
            </a:r>
          </a:p>
        </p:txBody>
      </p:sp>
      <p:sp>
        <p:nvSpPr>
          <p:cNvPr id="14" name="Content Placeholder 5"/>
          <p:cNvSpPr>
            <a:spLocks noGrp="1"/>
          </p:cNvSpPr>
          <p:nvPr>
            <p:ph sz="quarter" idx="4"/>
          </p:nvPr>
        </p:nvSpPr>
        <p:spPr>
          <a:xfrm>
            <a:off x="4659083" y="1935163"/>
            <a:ext cx="4041775" cy="3951288"/>
          </a:xfrm>
          <a:prstGeom prst="rect">
            <a:avLst/>
          </a:prstGeom>
        </p:spPr>
        <p:txBody>
          <a:bodyPr/>
          <a:lstStyle>
            <a:lvl1pPr>
              <a:defRPr sz="2400">
                <a:solidFill>
                  <a:srgbClr val="305197"/>
                </a:solidFill>
              </a:defRPr>
            </a:lvl1pPr>
            <a:lvl2pPr>
              <a:defRPr sz="2000">
                <a:solidFill>
                  <a:srgbClr val="497AE4"/>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859683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8115"/>
            <a:ext cx="8229600" cy="810087"/>
          </a:xfrm>
        </p:spPr>
        <p:txBody>
          <a:bodyPr>
            <a:noAutofit/>
          </a:bodyPr>
          <a:lstStyle>
            <a:lvl1pPr>
              <a:defRPr sz="4400" b="1">
                <a:effectLst/>
              </a:defRPr>
            </a:lvl1p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r>
              <a:rPr lang="en-US"/>
              <a:t>Examiner Webinar - Liquidity Risk</a:t>
            </a:r>
            <a:endParaRPr lang="en-US" dirty="0"/>
          </a:p>
        </p:txBody>
      </p:sp>
      <p:sp>
        <p:nvSpPr>
          <p:cNvPr id="5" name="Slide Number Placeholder 4"/>
          <p:cNvSpPr>
            <a:spLocks noGrp="1"/>
          </p:cNvSpPr>
          <p:nvPr>
            <p:ph type="sldNum" sz="quarter" idx="12"/>
          </p:nvPr>
        </p:nvSpPr>
        <p:spPr/>
        <p:txBody>
          <a:bodyPr/>
          <a:lstStyle/>
          <a:p>
            <a:fld id="{9E7C3A75-AEB5-40BB-845C-DDCD8E9B4C48}" type="slidenum">
              <a:rPr lang="en-US" smtClean="0"/>
              <a:t>‹#›</a:t>
            </a:fld>
            <a:endParaRPr lang="en-US" dirty="0"/>
          </a:p>
        </p:txBody>
      </p:sp>
      <p:sp>
        <p:nvSpPr>
          <p:cNvPr id="7" name="Table Placeholder 6"/>
          <p:cNvSpPr>
            <a:spLocks noGrp="1"/>
          </p:cNvSpPr>
          <p:nvPr>
            <p:ph type="tbl" sz="quarter" idx="13"/>
          </p:nvPr>
        </p:nvSpPr>
        <p:spPr>
          <a:xfrm>
            <a:off x="228600" y="1905000"/>
            <a:ext cx="8763000" cy="4191000"/>
          </a:xfrm>
          <a:prstGeom prst="rect">
            <a:avLst/>
          </a:prstGeom>
        </p:spPr>
        <p:txBody>
          <a:bodyPr/>
          <a:lstStyle>
            <a:lvl1pPr>
              <a:defRPr>
                <a:solidFill>
                  <a:srgbClr val="305197"/>
                </a:solidFill>
              </a:defRPr>
            </a:lvl1pPr>
          </a:lstStyle>
          <a:p>
            <a:r>
              <a:rPr lang="en-US" dirty="0"/>
              <a:t>Click icon to add table</a:t>
            </a:r>
          </a:p>
        </p:txBody>
      </p:sp>
      <p:sp>
        <p:nvSpPr>
          <p:cNvPr id="13" name="Text Placeholder 12"/>
          <p:cNvSpPr>
            <a:spLocks noGrp="1"/>
          </p:cNvSpPr>
          <p:nvPr>
            <p:ph type="body" sz="quarter" idx="14" hasCustomPrompt="1"/>
          </p:nvPr>
        </p:nvSpPr>
        <p:spPr>
          <a:xfrm>
            <a:off x="457200" y="838200"/>
            <a:ext cx="8229600" cy="609600"/>
          </a:xfrm>
          <a:prstGeom prst="rect">
            <a:avLst/>
          </a:prstGeom>
        </p:spPr>
        <p:txBody>
          <a:bodyPr/>
          <a:lstStyle>
            <a:lvl1pPr marL="0" indent="0" algn="ctr">
              <a:buNone/>
              <a:defRPr sz="2800" b="1">
                <a:solidFill>
                  <a:srgbClr val="18284A"/>
                </a:solidFill>
              </a:defRPr>
            </a:lvl1pPr>
            <a:lvl2pPr marL="457189" indent="0" algn="ctr">
              <a:buNone/>
              <a:defRPr b="1">
                <a:solidFill>
                  <a:schemeClr val="bg2">
                    <a:lumMod val="25000"/>
                  </a:schemeClr>
                </a:solidFill>
              </a:defRPr>
            </a:lvl2pPr>
          </a:lstStyle>
          <a:p>
            <a:pPr lvl="0"/>
            <a:r>
              <a:rPr lang="en-US" dirty="0"/>
              <a:t>Subtitle</a:t>
            </a:r>
          </a:p>
        </p:txBody>
      </p:sp>
    </p:spTree>
    <p:extLst>
      <p:ext uri="{BB962C8B-B14F-4D97-AF65-F5344CB8AC3E}">
        <p14:creationId xmlns:p14="http://schemas.microsoft.com/office/powerpoint/2010/main" val="1397276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Autofit/>
          </a:bodyPr>
          <a:lstStyle>
            <a:lvl1pPr algn="l">
              <a:defRPr sz="44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n-US"/>
              <a:t>Central Liquidity Facility</a:t>
            </a:r>
            <a:endParaRPr lang="en-US" dirty="0"/>
          </a:p>
        </p:txBody>
      </p:sp>
      <p:sp>
        <p:nvSpPr>
          <p:cNvPr id="6" name="Slide Number Placeholder 5"/>
          <p:cNvSpPr>
            <a:spLocks noGrp="1"/>
          </p:cNvSpPr>
          <p:nvPr>
            <p:ph type="sldNum" sz="quarter" idx="12"/>
          </p:nvPr>
        </p:nvSpPr>
        <p:spPr/>
        <p:txBody>
          <a:bodyPr/>
          <a:lstStyle/>
          <a:p>
            <a:fld id="{9E7C3A75-AEB5-40BB-845C-DDCD8E9B4C48}" type="slidenum">
              <a:rPr lang="en-US" smtClean="0"/>
              <a:t>‹#›</a:t>
            </a:fld>
            <a:endParaRPr lang="en-US" dirty="0"/>
          </a:p>
        </p:txBody>
      </p:sp>
    </p:spTree>
    <p:extLst>
      <p:ext uri="{BB962C8B-B14F-4D97-AF65-F5344CB8AC3E}">
        <p14:creationId xmlns:p14="http://schemas.microsoft.com/office/powerpoint/2010/main" val="21685411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hart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8115"/>
            <a:ext cx="8229600" cy="810087"/>
          </a:xfrm>
        </p:spPr>
        <p:txBody>
          <a:bodyPr>
            <a:noAutofit/>
          </a:bodyPr>
          <a:lstStyle>
            <a:lvl1pPr>
              <a:defRPr sz="4400" b="1">
                <a:effectLst/>
              </a:defRPr>
            </a:lvl1p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r>
              <a:rPr lang="en-US"/>
              <a:t>Examiner Webinar - Liquidity Risk</a:t>
            </a:r>
            <a:endParaRPr lang="en-US" dirty="0"/>
          </a:p>
        </p:txBody>
      </p:sp>
      <p:sp>
        <p:nvSpPr>
          <p:cNvPr id="5" name="Slide Number Placeholder 4"/>
          <p:cNvSpPr>
            <a:spLocks noGrp="1"/>
          </p:cNvSpPr>
          <p:nvPr>
            <p:ph type="sldNum" sz="quarter" idx="12"/>
          </p:nvPr>
        </p:nvSpPr>
        <p:spPr/>
        <p:txBody>
          <a:bodyPr/>
          <a:lstStyle/>
          <a:p>
            <a:fld id="{9E7C3A75-AEB5-40BB-845C-DDCD8E9B4C48}" type="slidenum">
              <a:rPr lang="en-US" smtClean="0"/>
              <a:t>‹#›</a:t>
            </a:fld>
            <a:endParaRPr lang="en-US" dirty="0"/>
          </a:p>
        </p:txBody>
      </p:sp>
      <p:sp>
        <p:nvSpPr>
          <p:cNvPr id="13" name="Text Placeholder 12"/>
          <p:cNvSpPr>
            <a:spLocks noGrp="1"/>
          </p:cNvSpPr>
          <p:nvPr>
            <p:ph type="body" sz="quarter" idx="14" hasCustomPrompt="1"/>
          </p:nvPr>
        </p:nvSpPr>
        <p:spPr>
          <a:xfrm>
            <a:off x="457200" y="838200"/>
            <a:ext cx="8229600" cy="609600"/>
          </a:xfrm>
          <a:prstGeom prst="rect">
            <a:avLst/>
          </a:prstGeom>
        </p:spPr>
        <p:txBody>
          <a:bodyPr/>
          <a:lstStyle>
            <a:lvl1pPr marL="0" indent="0" algn="ctr">
              <a:buNone/>
              <a:defRPr sz="2800" b="1">
                <a:solidFill>
                  <a:schemeClr val="bg2">
                    <a:lumMod val="25000"/>
                  </a:schemeClr>
                </a:solidFill>
              </a:defRPr>
            </a:lvl1pPr>
            <a:lvl2pPr marL="457189" indent="0" algn="ctr">
              <a:buNone/>
              <a:defRPr b="1">
                <a:solidFill>
                  <a:schemeClr val="bg2">
                    <a:lumMod val="25000"/>
                  </a:schemeClr>
                </a:solidFill>
              </a:defRPr>
            </a:lvl2pPr>
          </a:lstStyle>
          <a:p>
            <a:pPr lvl="0"/>
            <a:r>
              <a:rPr lang="en-US" dirty="0"/>
              <a:t>Subtitle</a:t>
            </a:r>
          </a:p>
        </p:txBody>
      </p:sp>
      <p:sp>
        <p:nvSpPr>
          <p:cNvPr id="9" name="Chart Placeholder 5"/>
          <p:cNvSpPr>
            <a:spLocks noGrp="1"/>
          </p:cNvSpPr>
          <p:nvPr>
            <p:ph type="chart" sz="quarter" idx="15"/>
          </p:nvPr>
        </p:nvSpPr>
        <p:spPr>
          <a:xfrm>
            <a:off x="228600" y="1905000"/>
            <a:ext cx="8763000" cy="4191000"/>
          </a:xfrm>
          <a:prstGeom prst="rect">
            <a:avLst/>
          </a:prstGeom>
        </p:spPr>
        <p:txBody>
          <a:bodyPr/>
          <a:lstStyle/>
          <a:p>
            <a:r>
              <a:rPr lang="en-US" dirty="0"/>
              <a:t>Click icon to add chart</a:t>
            </a:r>
          </a:p>
        </p:txBody>
      </p:sp>
    </p:spTree>
    <p:extLst>
      <p:ext uri="{BB962C8B-B14F-4D97-AF65-F5344CB8AC3E}">
        <p14:creationId xmlns:p14="http://schemas.microsoft.com/office/powerpoint/2010/main" val="20738148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Only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889000"/>
            <a:ext cx="9144000" cy="64024"/>
          </a:xfrm>
          <a:prstGeom prst="rect">
            <a:avLst/>
          </a:prstGeom>
        </p:spPr>
      </p:pic>
    </p:spTree>
    <p:extLst>
      <p:ext uri="{BB962C8B-B14F-4D97-AF65-F5344CB8AC3E}">
        <p14:creationId xmlns:p14="http://schemas.microsoft.com/office/powerpoint/2010/main" val="790474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Examiner Webinar - Liquidity Risk</a:t>
            </a:r>
            <a:endParaRPr lang="en-US" dirty="0"/>
          </a:p>
        </p:txBody>
      </p:sp>
      <p:sp>
        <p:nvSpPr>
          <p:cNvPr id="4" name="Slide Number Placeholder 3"/>
          <p:cNvSpPr>
            <a:spLocks noGrp="1"/>
          </p:cNvSpPr>
          <p:nvPr>
            <p:ph type="sldNum" sz="quarter" idx="12"/>
          </p:nvPr>
        </p:nvSpPr>
        <p:spPr/>
        <p:txBody>
          <a:bodyPr/>
          <a:lstStyle/>
          <a:p>
            <a:fld id="{9E7C3A75-AEB5-40BB-845C-DDCD8E9B4C48}" type="slidenum">
              <a:rPr lang="en-US" smtClean="0"/>
              <a:t>‹#›</a:t>
            </a:fld>
            <a:endParaRPr lang="en-US" dirty="0"/>
          </a:p>
        </p:txBody>
      </p:sp>
    </p:spTree>
    <p:extLst>
      <p:ext uri="{BB962C8B-B14F-4D97-AF65-F5344CB8AC3E}">
        <p14:creationId xmlns:p14="http://schemas.microsoft.com/office/powerpoint/2010/main" val="404406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Content.Picture Layou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6467477" y="228600"/>
            <a:ext cx="2676525" cy="6019800"/>
          </a:xfrm>
          <a:prstGeom prst="rect">
            <a:avLst/>
          </a:prstGeom>
        </p:spPr>
        <p:txBody>
          <a:bodyPr/>
          <a:lstStyle/>
          <a:p>
            <a:r>
              <a:rPr lang="en-US" dirty="0"/>
              <a:t>Click icon to add picture</a:t>
            </a:r>
          </a:p>
        </p:txBody>
      </p:sp>
      <p:sp>
        <p:nvSpPr>
          <p:cNvPr id="10" name="Content Placeholder 9"/>
          <p:cNvSpPr>
            <a:spLocks noGrp="1"/>
          </p:cNvSpPr>
          <p:nvPr>
            <p:ph sz="quarter" idx="12"/>
          </p:nvPr>
        </p:nvSpPr>
        <p:spPr>
          <a:xfrm>
            <a:off x="381000" y="1676400"/>
            <a:ext cx="5791200" cy="4572000"/>
          </a:xfrm>
          <a:prstGeom prst="rect">
            <a:avLst/>
          </a:prstGeom>
        </p:spPr>
        <p:txBody>
          <a:bodyPr/>
          <a:lstStyle>
            <a:lvl1pPr>
              <a:defRPr sz="2800" b="1">
                <a:solidFill>
                  <a:srgbClr val="305197"/>
                </a:solidFill>
              </a:defRPr>
            </a:lvl1pPr>
            <a:lvl2pPr>
              <a:defRPr>
                <a:solidFill>
                  <a:srgbClr val="497AE4"/>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p:cNvSpPr>
            <a:spLocks noGrp="1"/>
          </p:cNvSpPr>
          <p:nvPr>
            <p:ph type="ftr" sz="quarter" idx="10"/>
          </p:nvPr>
        </p:nvSpPr>
        <p:spPr/>
        <p:txBody>
          <a:bodyPr/>
          <a:lstStyle/>
          <a:p>
            <a:r>
              <a:rPr lang="en-US"/>
              <a:t>Examiner Webinar - Liquidity Risk</a:t>
            </a:r>
            <a:endParaRPr lang="en-US" dirty="0"/>
          </a:p>
        </p:txBody>
      </p:sp>
      <p:sp>
        <p:nvSpPr>
          <p:cNvPr id="4" name="Slide Number Placeholder 3"/>
          <p:cNvSpPr>
            <a:spLocks noGrp="1"/>
          </p:cNvSpPr>
          <p:nvPr>
            <p:ph type="sldNum" sz="quarter" idx="11"/>
          </p:nvPr>
        </p:nvSpPr>
        <p:spPr/>
        <p:txBody>
          <a:bodyPr/>
          <a:lstStyle/>
          <a:p>
            <a:fld id="{9E7C3A75-AEB5-40BB-845C-DDCD8E9B4C48}" type="slidenum">
              <a:rPr lang="en-US" smtClean="0"/>
              <a:pPr/>
              <a:t>‹#›</a:t>
            </a:fld>
            <a:endParaRPr lang="en-US" dirty="0"/>
          </a:p>
        </p:txBody>
      </p:sp>
      <p:sp>
        <p:nvSpPr>
          <p:cNvPr id="5" name="Text Placeholder 4"/>
          <p:cNvSpPr>
            <a:spLocks noGrp="1"/>
          </p:cNvSpPr>
          <p:nvPr>
            <p:ph type="body" sz="quarter" idx="14" hasCustomPrompt="1"/>
          </p:nvPr>
        </p:nvSpPr>
        <p:spPr>
          <a:xfrm>
            <a:off x="457200" y="26991"/>
            <a:ext cx="5257800" cy="1323975"/>
          </a:xfrm>
          <a:prstGeom prst="rect">
            <a:avLst/>
          </a:prstGeom>
        </p:spPr>
        <p:txBody>
          <a:bodyPr/>
          <a:lstStyle>
            <a:lvl1pPr marL="0" indent="0" algn="ctr">
              <a:buNone/>
              <a:defRPr sz="3600" b="1" baseline="0">
                <a:solidFill>
                  <a:schemeClr val="tx2"/>
                </a:solidFill>
                <a:latin typeface="Cambria" pitchFamily="18" charset="0"/>
              </a:defRPr>
            </a:lvl1pPr>
          </a:lstStyle>
          <a:p>
            <a:pPr lvl="0"/>
            <a:r>
              <a:rPr lang="en-US" b="1" dirty="0">
                <a:latin typeface="Cambria" pitchFamily="18" charset="0"/>
              </a:rPr>
              <a:t>Slide Title</a:t>
            </a:r>
          </a:p>
          <a:p>
            <a:pPr lvl="0"/>
            <a:r>
              <a:rPr lang="en-US" b="1" dirty="0">
                <a:latin typeface="Cambria" pitchFamily="18" charset="0"/>
              </a:rPr>
              <a:t>Subtitle (Optional)</a:t>
            </a:r>
            <a:endParaRPr lang="en-US" dirty="0"/>
          </a:p>
        </p:txBody>
      </p:sp>
    </p:spTree>
    <p:extLst>
      <p:ext uri="{BB962C8B-B14F-4D97-AF65-F5344CB8AC3E}">
        <p14:creationId xmlns:p14="http://schemas.microsoft.com/office/powerpoint/2010/main" val="21494181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act Page">
    <p:bg>
      <p:bgPr>
        <a:blipFill dpi="0" rotWithShape="1">
          <a:blip r:embed="rId2">
            <a:alphaModFix amt="8000"/>
            <a:extLst>
              <a:ext uri="{BEBA8EAE-BF5A-486C-A8C5-ECC9F3942E4B}">
                <a14:imgProps xmlns:a14="http://schemas.microsoft.com/office/drawing/2010/main">
                  <a14:imgLayer r:embed="rId3">
                    <a14:imgEffect>
                      <a14:saturation sat="0"/>
                    </a14:imgEffect>
                    <a14:imgEffect>
                      <a14:brightnessContrast bright="9000" contrast="-5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Office Contact Page</a:t>
            </a:r>
          </a:p>
        </p:txBody>
      </p:sp>
      <p:sp>
        <p:nvSpPr>
          <p:cNvPr id="5" name="Footer Placeholder 4"/>
          <p:cNvSpPr>
            <a:spLocks noGrp="1"/>
          </p:cNvSpPr>
          <p:nvPr>
            <p:ph type="ftr" sz="quarter" idx="11"/>
          </p:nvPr>
        </p:nvSpPr>
        <p:spPr/>
        <p:txBody>
          <a:bodyPr/>
          <a:lstStyle/>
          <a:p>
            <a:r>
              <a:rPr lang="en-US"/>
              <a:t>Examiner Webinar - Liquidity Risk</a:t>
            </a:r>
            <a:endParaRPr lang="en-US" dirty="0"/>
          </a:p>
        </p:txBody>
      </p:sp>
      <p:sp>
        <p:nvSpPr>
          <p:cNvPr id="6" name="Slide Number Placeholder 5"/>
          <p:cNvSpPr>
            <a:spLocks noGrp="1"/>
          </p:cNvSpPr>
          <p:nvPr>
            <p:ph type="sldNum" sz="quarter" idx="12"/>
          </p:nvPr>
        </p:nvSpPr>
        <p:spPr/>
        <p:txBody>
          <a:bodyPr/>
          <a:lstStyle/>
          <a:p>
            <a:fld id="{9E7C3A75-AEB5-40BB-845C-DDCD8E9B4C48}" type="slidenum">
              <a:rPr lang="en-US" smtClean="0"/>
              <a:t>‹#›</a:t>
            </a:fld>
            <a:endParaRPr lang="en-US" dirty="0"/>
          </a:p>
        </p:txBody>
      </p:sp>
      <p:sp>
        <p:nvSpPr>
          <p:cNvPr id="8" name="Text Placeholder 7"/>
          <p:cNvSpPr>
            <a:spLocks noGrp="1"/>
          </p:cNvSpPr>
          <p:nvPr>
            <p:ph type="body" sz="quarter" idx="13"/>
          </p:nvPr>
        </p:nvSpPr>
        <p:spPr>
          <a:xfrm>
            <a:off x="457200" y="1295400"/>
            <a:ext cx="8229600" cy="4495800"/>
          </a:xfrm>
          <a:prstGeom prst="rect">
            <a:avLst/>
          </a:prstGeom>
        </p:spPr>
        <p:txBody>
          <a:bodyPr/>
          <a:lstStyle>
            <a:lvl1pPr marL="0" indent="0">
              <a:buNone/>
              <a:defRPr sz="2800" b="1">
                <a:solidFill>
                  <a:srgbClr val="305197"/>
                </a:solidFill>
              </a:defRPr>
            </a:lvl1pPr>
          </a:lstStyle>
          <a:p>
            <a:pPr lvl="0"/>
            <a:r>
              <a:rPr lang="en-US"/>
              <a:t>Edit Master text styles</a:t>
            </a:r>
          </a:p>
        </p:txBody>
      </p:sp>
    </p:spTree>
    <p:extLst>
      <p:ext uri="{BB962C8B-B14F-4D97-AF65-F5344CB8AC3E}">
        <p14:creationId xmlns:p14="http://schemas.microsoft.com/office/powerpoint/2010/main" val="20164287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1"/>
          </a:xfrm>
        </p:spPr>
        <p:txBody>
          <a:bodyPr anchor="b">
            <a:normAutofit/>
          </a:bodyPr>
          <a:lstStyle>
            <a:lvl1pPr algn="l">
              <a:defRPr sz="2800" b="1">
                <a:effectLst/>
              </a:defRPr>
            </a:lvl1pPr>
          </a:lstStyle>
          <a:p>
            <a:r>
              <a:rPr lang="en-US"/>
              <a:t>Click to edit Master title style</a:t>
            </a:r>
            <a:endParaRPr lang="en-US" dirty="0"/>
          </a:p>
        </p:txBody>
      </p:sp>
      <p:sp>
        <p:nvSpPr>
          <p:cNvPr id="3" name="Content Placeholder 2"/>
          <p:cNvSpPr>
            <a:spLocks noGrp="1"/>
          </p:cNvSpPr>
          <p:nvPr>
            <p:ph idx="1"/>
          </p:nvPr>
        </p:nvSpPr>
        <p:spPr>
          <a:xfrm>
            <a:off x="3575050" y="273053"/>
            <a:ext cx="5111750" cy="5853113"/>
          </a:xfrm>
          <a:prstGeom prst="rect">
            <a:avLst/>
          </a:prstGeom>
        </p:spPr>
        <p:txBody>
          <a:bodyPr/>
          <a:lstStyle>
            <a:lvl1pPr>
              <a:defRPr sz="2800" b="1">
                <a:solidFill>
                  <a:srgbClr val="18284A"/>
                </a:solidFill>
              </a:defRPr>
            </a:lvl1pPr>
            <a:lvl2pPr>
              <a:defRPr sz="2800">
                <a:solidFill>
                  <a:srgbClr val="305197"/>
                </a:solidFill>
              </a:defRPr>
            </a:lvl2pPr>
            <a:lvl3pPr>
              <a:defRPr sz="2400">
                <a:solidFill>
                  <a:srgbClr val="497AE4"/>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2" y="1435103"/>
            <a:ext cx="3008313" cy="4691063"/>
          </a:xfrm>
          <a:prstGeom prst="rect">
            <a:avLst/>
          </a:prstGeom>
        </p:spPr>
        <p:txBody>
          <a:bodyPr/>
          <a:lstStyle>
            <a:lvl1pPr marL="0" indent="0">
              <a:buNone/>
              <a:defRPr sz="18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a:t>Examiner Webinar - Liquidity Risk</a:t>
            </a:r>
            <a:endParaRPr lang="en-US" dirty="0"/>
          </a:p>
        </p:txBody>
      </p:sp>
      <p:sp>
        <p:nvSpPr>
          <p:cNvPr id="7" name="Slide Number Placeholder 6"/>
          <p:cNvSpPr>
            <a:spLocks noGrp="1"/>
          </p:cNvSpPr>
          <p:nvPr>
            <p:ph type="sldNum" sz="quarter" idx="12"/>
          </p:nvPr>
        </p:nvSpPr>
        <p:spPr/>
        <p:txBody>
          <a:bodyPr/>
          <a:lstStyle/>
          <a:p>
            <a:fld id="{9E7C3A75-AEB5-40BB-845C-DDCD8E9B4C48}" type="slidenum">
              <a:rPr lang="en-US" smtClean="0"/>
              <a:t>‹#›</a:t>
            </a:fld>
            <a:endParaRPr lang="en-US" dirty="0"/>
          </a:p>
        </p:txBody>
      </p:sp>
    </p:spTree>
    <p:extLst>
      <p:ext uri="{BB962C8B-B14F-4D97-AF65-F5344CB8AC3E}">
        <p14:creationId xmlns:p14="http://schemas.microsoft.com/office/powerpoint/2010/main" val="39441529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normAutofit/>
          </a:bodyPr>
          <a:lstStyle>
            <a:lvl1pPr algn="l">
              <a:defRPr sz="2800" b="1">
                <a:effectLst/>
              </a:defRPr>
            </a:lvl1pPr>
          </a:lstStyle>
          <a:p>
            <a:r>
              <a:rPr lang="en-US"/>
              <a:t>Click to edit Master title style</a:t>
            </a:r>
            <a:endParaRPr lang="en-US" dirty="0"/>
          </a:p>
        </p:txBody>
      </p:sp>
      <p:sp>
        <p:nvSpPr>
          <p:cNvPr id="3" name="Picture Placeholder 2"/>
          <p:cNvSpPr>
            <a:spLocks noGrp="1"/>
          </p:cNvSpPr>
          <p:nvPr>
            <p:ph type="pic" idx="1"/>
          </p:nvPr>
        </p:nvSpPr>
        <p:spPr>
          <a:xfrm>
            <a:off x="1792288" y="1295400"/>
            <a:ext cx="5486400" cy="3432175"/>
          </a:xfrm>
          <a:prstGeom prst="rect">
            <a:avLst/>
          </a:prstGeo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9"/>
            <a:ext cx="5486400" cy="804863"/>
          </a:xfrm>
          <a:prstGeom prst="rect">
            <a:avLst/>
          </a:prstGeom>
        </p:spPr>
        <p:txBody>
          <a:bodyPr/>
          <a:lstStyle>
            <a:lvl1pPr marL="0" indent="0">
              <a:buNone/>
              <a:defRPr sz="20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a:t>Examiner Webinar - Liquidity Risk</a:t>
            </a:r>
            <a:endParaRPr lang="en-US" dirty="0"/>
          </a:p>
        </p:txBody>
      </p:sp>
      <p:sp>
        <p:nvSpPr>
          <p:cNvPr id="7" name="Slide Number Placeholder 6"/>
          <p:cNvSpPr>
            <a:spLocks noGrp="1"/>
          </p:cNvSpPr>
          <p:nvPr>
            <p:ph type="sldNum" sz="quarter" idx="12"/>
          </p:nvPr>
        </p:nvSpPr>
        <p:spPr/>
        <p:txBody>
          <a:bodyPr/>
          <a:lstStyle/>
          <a:p>
            <a:fld id="{9E7C3A75-AEB5-40BB-845C-DDCD8E9B4C48}" type="slidenum">
              <a:rPr lang="en-US" smtClean="0"/>
              <a:t>‹#›</a:t>
            </a:fld>
            <a:endParaRPr lang="en-US" dirty="0"/>
          </a:p>
        </p:txBody>
      </p:sp>
    </p:spTree>
    <p:extLst>
      <p:ext uri="{BB962C8B-B14F-4D97-AF65-F5344CB8AC3E}">
        <p14:creationId xmlns:p14="http://schemas.microsoft.com/office/powerpoint/2010/main" val="24647926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685800" y="2130429"/>
            <a:ext cx="7772400" cy="1470025"/>
          </a:xfrm>
        </p:spPr>
        <p:txBody>
          <a:bodyPr>
            <a:noAutofit/>
          </a:bodyPr>
          <a:lstStyle>
            <a:lvl1pPr>
              <a:defRPr sz="5400" b="1" baseline="0">
                <a:effectLst/>
                <a:latin typeface="Palatino Linotype" pitchFamily="18" charset="0"/>
              </a:defRPr>
            </a:lvl1pPr>
          </a:lstStyle>
          <a:p>
            <a:r>
              <a:rPr lang="en-US" dirty="0"/>
              <a:t>Presentation Title </a:t>
            </a:r>
          </a:p>
        </p:txBody>
      </p:sp>
      <p:sp>
        <p:nvSpPr>
          <p:cNvPr id="3" name="Subtitle 2"/>
          <p:cNvSpPr>
            <a:spLocks noGrp="1"/>
          </p:cNvSpPr>
          <p:nvPr>
            <p:ph type="subTitle" idx="1" hasCustomPrompt="1"/>
          </p:nvPr>
        </p:nvSpPr>
        <p:spPr>
          <a:xfrm>
            <a:off x="1371600" y="3886200"/>
            <a:ext cx="6400800" cy="1752600"/>
          </a:xfrm>
          <a:prstGeom prst="rect">
            <a:avLst/>
          </a:prstGeom>
        </p:spPr>
        <p:txBody>
          <a:bodyPr/>
          <a:lstStyle>
            <a:lvl1pPr marL="0" indent="0" algn="ctr">
              <a:buNone/>
              <a:defRPr sz="2400">
                <a:solidFill>
                  <a:schemeClr val="tx1"/>
                </a:solidFill>
                <a:latin typeface="Palatino Linotype" pitchFamily="18" charset="0"/>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dirty="0"/>
              <a:t>Subtitle</a:t>
            </a:r>
          </a:p>
          <a:p>
            <a:r>
              <a:rPr lang="en-US" dirty="0"/>
              <a:t>Date</a:t>
            </a:r>
          </a:p>
        </p:txBody>
      </p:sp>
      <p:sp>
        <p:nvSpPr>
          <p:cNvPr id="5" name="Text Placeholder 4"/>
          <p:cNvSpPr>
            <a:spLocks noGrp="1"/>
          </p:cNvSpPr>
          <p:nvPr>
            <p:ph type="body" sz="quarter" idx="10" hasCustomPrompt="1"/>
          </p:nvPr>
        </p:nvSpPr>
        <p:spPr>
          <a:xfrm>
            <a:off x="4267200" y="152400"/>
            <a:ext cx="3581400" cy="685800"/>
          </a:xfrm>
          <a:prstGeom prst="rect">
            <a:avLst/>
          </a:prstGeom>
        </p:spPr>
        <p:txBody>
          <a:bodyPr/>
          <a:lstStyle>
            <a:lvl1pPr marL="0" indent="0">
              <a:buNone/>
              <a:defRPr sz="1350" b="1" baseline="0">
                <a:solidFill>
                  <a:schemeClr val="bg1"/>
                </a:solidFill>
                <a:latin typeface="+mn-lt"/>
              </a:defRPr>
            </a:lvl1pPr>
          </a:lstStyle>
          <a:p>
            <a:pPr lvl="0"/>
            <a:r>
              <a:rPr lang="en-US" dirty="0"/>
              <a:t>Presenter’s Name, Title</a:t>
            </a:r>
          </a:p>
          <a:p>
            <a:pPr lvl="0"/>
            <a:r>
              <a:rPr lang="en-US" b="0" dirty="0"/>
              <a:t>Office/Region Name</a:t>
            </a:r>
            <a:endParaRPr lang="en-US" dirty="0"/>
          </a:p>
        </p:txBody>
      </p:sp>
    </p:spTree>
    <p:extLst>
      <p:ext uri="{BB962C8B-B14F-4D97-AF65-F5344CB8AC3E}">
        <p14:creationId xmlns:p14="http://schemas.microsoft.com/office/powerpoint/2010/main" val="19918314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noAutofit/>
          </a:bodyPr>
          <a:lstStyle>
            <a:lvl1pPr algn="l">
              <a:defRPr sz="33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100">
                <a:solidFill>
                  <a:schemeClr val="tx1">
                    <a:tint val="75000"/>
                  </a:schemeClr>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n-US"/>
              <a:t>Central Liquidity Facility</a:t>
            </a:r>
            <a:endParaRPr lang="en-US" dirty="0"/>
          </a:p>
        </p:txBody>
      </p:sp>
      <p:sp>
        <p:nvSpPr>
          <p:cNvPr id="6" name="Slide Number Placeholder 5"/>
          <p:cNvSpPr>
            <a:spLocks noGrp="1"/>
          </p:cNvSpPr>
          <p:nvPr>
            <p:ph type="sldNum" sz="quarter" idx="12"/>
          </p:nvPr>
        </p:nvSpPr>
        <p:spPr/>
        <p:txBody>
          <a:bodyPr/>
          <a:lstStyle/>
          <a:p>
            <a:fld id="{9E7C3A75-AEB5-40BB-845C-DDCD8E9B4C48}" type="slidenum">
              <a:rPr lang="en-US" smtClean="0"/>
              <a:t>‹#›</a:t>
            </a:fld>
            <a:endParaRPr lang="en-US" dirty="0"/>
          </a:p>
        </p:txBody>
      </p:sp>
    </p:spTree>
    <p:extLst>
      <p:ext uri="{BB962C8B-B14F-4D97-AF65-F5344CB8AC3E}">
        <p14:creationId xmlns:p14="http://schemas.microsoft.com/office/powerpoint/2010/main" val="23719614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effectLst/>
              </a:defRPr>
            </a:lvl1pPr>
          </a:lstStyle>
          <a:p>
            <a:r>
              <a:rPr lang="en-US"/>
              <a:t>Click to edit Master title style</a:t>
            </a:r>
            <a:endParaRPr lang="en-US" dirty="0"/>
          </a:p>
        </p:txBody>
      </p:sp>
      <p:sp>
        <p:nvSpPr>
          <p:cNvPr id="5" name="Footer Placeholder 4"/>
          <p:cNvSpPr>
            <a:spLocks noGrp="1"/>
          </p:cNvSpPr>
          <p:nvPr>
            <p:ph type="ftr" sz="quarter" idx="11"/>
          </p:nvPr>
        </p:nvSpPr>
        <p:spPr/>
        <p:txBody>
          <a:bodyPr/>
          <a:lstStyle/>
          <a:p>
            <a:r>
              <a:rPr lang="en-US"/>
              <a:t>Central Liquidity Facility</a:t>
            </a:r>
            <a:endParaRPr lang="en-US" dirty="0"/>
          </a:p>
        </p:txBody>
      </p:sp>
      <p:sp>
        <p:nvSpPr>
          <p:cNvPr id="6" name="Slide Number Placeholder 5"/>
          <p:cNvSpPr>
            <a:spLocks noGrp="1"/>
          </p:cNvSpPr>
          <p:nvPr>
            <p:ph type="sldNum" sz="quarter" idx="12"/>
          </p:nvPr>
        </p:nvSpPr>
        <p:spPr/>
        <p:txBody>
          <a:bodyPr/>
          <a:lstStyle/>
          <a:p>
            <a:fld id="{9E7C3A75-AEB5-40BB-845C-DDCD8E9B4C48}" type="slidenum">
              <a:rPr lang="en-US" smtClean="0"/>
              <a:t>‹#›</a:t>
            </a:fld>
            <a:endParaRPr lang="en-US" dirty="0"/>
          </a:p>
        </p:txBody>
      </p:sp>
      <p:sp>
        <p:nvSpPr>
          <p:cNvPr id="10" name="Content Placeholder 9"/>
          <p:cNvSpPr>
            <a:spLocks noGrp="1"/>
          </p:cNvSpPr>
          <p:nvPr>
            <p:ph sz="quarter" idx="13"/>
          </p:nvPr>
        </p:nvSpPr>
        <p:spPr>
          <a:xfrm>
            <a:off x="457200" y="1295400"/>
            <a:ext cx="8229600" cy="4572000"/>
          </a:xfrm>
          <a:prstGeom prst="rect">
            <a:avLst/>
          </a:prstGeom>
        </p:spPr>
        <p:txBody>
          <a:bodyPr/>
          <a:lstStyle>
            <a:lvl1pPr>
              <a:defRPr b="1">
                <a:solidFill>
                  <a:srgbClr val="305197"/>
                </a:solidFill>
              </a:defRPr>
            </a:lvl1pPr>
            <a:lvl2pPr>
              <a:defRPr>
                <a:solidFill>
                  <a:srgbClr val="497AE4"/>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9554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effectLst/>
              </a:defRPr>
            </a:lvl1pPr>
          </a:lstStyle>
          <a:p>
            <a:r>
              <a:rPr lang="en-US"/>
              <a:t>Click to edit Master title style</a:t>
            </a:r>
            <a:endParaRPr lang="en-US" dirty="0"/>
          </a:p>
        </p:txBody>
      </p:sp>
      <p:sp>
        <p:nvSpPr>
          <p:cNvPr id="5" name="Footer Placeholder 4"/>
          <p:cNvSpPr>
            <a:spLocks noGrp="1"/>
          </p:cNvSpPr>
          <p:nvPr>
            <p:ph type="ftr" sz="quarter" idx="11"/>
          </p:nvPr>
        </p:nvSpPr>
        <p:spPr/>
        <p:txBody>
          <a:bodyPr/>
          <a:lstStyle/>
          <a:p>
            <a:r>
              <a:rPr lang="en-US"/>
              <a:t>Central Liquidity Facility</a:t>
            </a:r>
            <a:endParaRPr lang="en-US" dirty="0"/>
          </a:p>
        </p:txBody>
      </p:sp>
      <p:sp>
        <p:nvSpPr>
          <p:cNvPr id="6" name="Slide Number Placeholder 5"/>
          <p:cNvSpPr>
            <a:spLocks noGrp="1"/>
          </p:cNvSpPr>
          <p:nvPr>
            <p:ph type="sldNum" sz="quarter" idx="12"/>
          </p:nvPr>
        </p:nvSpPr>
        <p:spPr/>
        <p:txBody>
          <a:bodyPr/>
          <a:lstStyle/>
          <a:p>
            <a:fld id="{9E7C3A75-AEB5-40BB-845C-DDCD8E9B4C48}" type="slidenum">
              <a:rPr lang="en-US" smtClean="0"/>
              <a:t>‹#›</a:t>
            </a:fld>
            <a:endParaRPr lang="en-US" dirty="0"/>
          </a:p>
        </p:txBody>
      </p:sp>
      <p:sp>
        <p:nvSpPr>
          <p:cNvPr id="10" name="Content Placeholder 9"/>
          <p:cNvSpPr>
            <a:spLocks noGrp="1"/>
          </p:cNvSpPr>
          <p:nvPr>
            <p:ph sz="quarter" idx="13"/>
          </p:nvPr>
        </p:nvSpPr>
        <p:spPr>
          <a:xfrm>
            <a:off x="457200" y="1295400"/>
            <a:ext cx="8229600" cy="4572000"/>
          </a:xfrm>
          <a:prstGeom prst="rect">
            <a:avLst/>
          </a:prstGeom>
        </p:spPr>
        <p:txBody>
          <a:bodyPr/>
          <a:lstStyle>
            <a:lvl1pPr>
              <a:defRPr b="1">
                <a:solidFill>
                  <a:srgbClr val="305197"/>
                </a:solidFill>
              </a:defRPr>
            </a:lvl1pPr>
            <a:lvl2pPr>
              <a:defRPr>
                <a:solidFill>
                  <a:srgbClr val="497AE4"/>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497662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28348" y="1295400"/>
            <a:ext cx="4038600" cy="4525963"/>
          </a:xfrm>
          <a:prstGeom prst="rect">
            <a:avLst/>
          </a:prstGeom>
        </p:spPr>
        <p:txBody>
          <a:bodyPr/>
          <a:lstStyle>
            <a:lvl1pPr>
              <a:defRPr sz="2100">
                <a:solidFill>
                  <a:srgbClr val="305197"/>
                </a:solidFill>
              </a:defRPr>
            </a:lvl1pPr>
            <a:lvl2pPr>
              <a:defRPr sz="1800">
                <a:solidFill>
                  <a:srgbClr val="497AE4"/>
                </a:solidFill>
              </a:defRPr>
            </a:lvl2pPr>
            <a:lvl3pPr>
              <a:defRPr sz="1500">
                <a:solidFill>
                  <a:schemeClr val="tx1"/>
                </a:solidFill>
              </a:defRPr>
            </a:lvl3pPr>
            <a:lvl4pPr>
              <a:defRPr sz="1350">
                <a:solidFill>
                  <a:schemeClr val="tx1"/>
                </a:solidFill>
              </a:defRPr>
            </a:lvl4pPr>
            <a:lvl5pPr>
              <a:defRPr sz="1350">
                <a:solidFill>
                  <a:schemeClr val="tx1"/>
                </a:solidFill>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19348" y="1295400"/>
            <a:ext cx="4038600" cy="4525963"/>
          </a:xfrm>
          <a:prstGeom prst="rect">
            <a:avLst/>
          </a:prstGeom>
        </p:spPr>
        <p:txBody>
          <a:bodyPr/>
          <a:lstStyle>
            <a:lvl1pPr>
              <a:defRPr sz="2100">
                <a:solidFill>
                  <a:srgbClr val="305197"/>
                </a:solidFill>
              </a:defRPr>
            </a:lvl1pPr>
            <a:lvl2pPr>
              <a:defRPr sz="1800">
                <a:solidFill>
                  <a:srgbClr val="497AE4"/>
                </a:solidFill>
              </a:defRPr>
            </a:lvl2pPr>
            <a:lvl3pPr>
              <a:defRPr sz="1500">
                <a:solidFill>
                  <a:schemeClr val="tx1"/>
                </a:solidFill>
              </a:defRPr>
            </a:lvl3pPr>
            <a:lvl4pPr>
              <a:defRPr sz="1350">
                <a:solidFill>
                  <a:schemeClr val="tx1"/>
                </a:solidFill>
              </a:defRPr>
            </a:lvl4pPr>
            <a:lvl5pPr>
              <a:defRPr sz="1350">
                <a:solidFill>
                  <a:schemeClr val="tx1"/>
                </a:solidFill>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r>
              <a:rPr lang="en-US"/>
              <a:t>Central Liquidity Facility</a:t>
            </a:r>
            <a:endParaRPr lang="en-US" dirty="0"/>
          </a:p>
        </p:txBody>
      </p:sp>
      <p:sp>
        <p:nvSpPr>
          <p:cNvPr id="7" name="Slide Number Placeholder 6"/>
          <p:cNvSpPr>
            <a:spLocks noGrp="1"/>
          </p:cNvSpPr>
          <p:nvPr>
            <p:ph type="sldNum" sz="quarter" idx="12"/>
          </p:nvPr>
        </p:nvSpPr>
        <p:spPr/>
        <p:txBody>
          <a:bodyPr/>
          <a:lstStyle/>
          <a:p>
            <a:fld id="{A631B0C7-8EFA-4B07-A68B-5B67645A8552}" type="slidenum">
              <a:rPr lang="en-US" smtClean="0"/>
              <a:t>‹#›</a:t>
            </a:fld>
            <a:endParaRPr lang="en-US" dirty="0"/>
          </a:p>
        </p:txBody>
      </p:sp>
    </p:spTree>
    <p:extLst>
      <p:ext uri="{BB962C8B-B14F-4D97-AF65-F5344CB8AC3E}">
        <p14:creationId xmlns:p14="http://schemas.microsoft.com/office/powerpoint/2010/main" val="17176446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mparison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Footer Placeholder 5"/>
          <p:cNvSpPr>
            <a:spLocks noGrp="1"/>
          </p:cNvSpPr>
          <p:nvPr>
            <p:ph type="ftr" sz="quarter" idx="11"/>
          </p:nvPr>
        </p:nvSpPr>
        <p:spPr/>
        <p:txBody>
          <a:bodyPr/>
          <a:lstStyle/>
          <a:p>
            <a:r>
              <a:rPr lang="en-US"/>
              <a:t>Central Liquidity Facility</a:t>
            </a:r>
            <a:endParaRPr lang="en-US" dirty="0"/>
          </a:p>
        </p:txBody>
      </p:sp>
      <p:sp>
        <p:nvSpPr>
          <p:cNvPr id="7" name="Slide Number Placeholder 6"/>
          <p:cNvSpPr>
            <a:spLocks noGrp="1"/>
          </p:cNvSpPr>
          <p:nvPr>
            <p:ph type="sldNum" sz="quarter" idx="12"/>
          </p:nvPr>
        </p:nvSpPr>
        <p:spPr/>
        <p:txBody>
          <a:bodyPr/>
          <a:lstStyle/>
          <a:p>
            <a:fld id="{9E7C3A75-AEB5-40BB-845C-DDCD8E9B4C48}" type="slidenum">
              <a:rPr lang="en-US" smtClean="0"/>
              <a:t>‹#›</a:t>
            </a:fld>
            <a:endParaRPr lang="en-US" dirty="0"/>
          </a:p>
        </p:txBody>
      </p:sp>
      <p:sp>
        <p:nvSpPr>
          <p:cNvPr id="11" name="Text Placeholder 2"/>
          <p:cNvSpPr>
            <a:spLocks noGrp="1"/>
          </p:cNvSpPr>
          <p:nvPr>
            <p:ph type="body" idx="1"/>
          </p:nvPr>
        </p:nvSpPr>
        <p:spPr>
          <a:xfrm>
            <a:off x="471258" y="1295400"/>
            <a:ext cx="4040188" cy="639762"/>
          </a:xfrm>
          <a:prstGeom prst="rect">
            <a:avLst/>
          </a:prstGeom>
        </p:spPr>
        <p:txBody>
          <a:bodyPr anchor="b"/>
          <a:lstStyle>
            <a:lvl1pPr marL="0" indent="0">
              <a:buNone/>
              <a:defRPr sz="1800" b="1">
                <a:solidFill>
                  <a:srgbClr val="18284B"/>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12" name="Content Placeholder 3"/>
          <p:cNvSpPr>
            <a:spLocks noGrp="1"/>
          </p:cNvSpPr>
          <p:nvPr>
            <p:ph sz="half" idx="2"/>
          </p:nvPr>
        </p:nvSpPr>
        <p:spPr>
          <a:xfrm>
            <a:off x="471258" y="1935162"/>
            <a:ext cx="4040188" cy="3951288"/>
          </a:xfrm>
          <a:prstGeom prst="rect">
            <a:avLst/>
          </a:prstGeom>
        </p:spPr>
        <p:txBody>
          <a:bodyPr/>
          <a:lstStyle>
            <a:lvl1pPr>
              <a:defRPr sz="1800">
                <a:solidFill>
                  <a:srgbClr val="305197"/>
                </a:solidFill>
              </a:defRPr>
            </a:lvl1pPr>
            <a:lvl2pPr>
              <a:defRPr sz="1500">
                <a:solidFill>
                  <a:srgbClr val="497AE4"/>
                </a:solidFill>
              </a:defRPr>
            </a:lvl2pPr>
            <a:lvl3pPr>
              <a:defRPr sz="1350">
                <a:solidFill>
                  <a:schemeClr val="tx1"/>
                </a:solidFill>
              </a:defRPr>
            </a:lvl3pPr>
            <a:lvl4pPr>
              <a:defRPr sz="1200">
                <a:solidFill>
                  <a:schemeClr val="tx1"/>
                </a:solidFill>
              </a:defRPr>
            </a:lvl4pPr>
            <a:lvl5pPr>
              <a:defRPr sz="1200">
                <a:solidFill>
                  <a:schemeClr val="tx1"/>
                </a:solidFill>
              </a:defRPr>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4"/>
          <p:cNvSpPr>
            <a:spLocks noGrp="1"/>
          </p:cNvSpPr>
          <p:nvPr>
            <p:ph type="body" sz="quarter" idx="3"/>
          </p:nvPr>
        </p:nvSpPr>
        <p:spPr>
          <a:xfrm>
            <a:off x="4659083" y="1295400"/>
            <a:ext cx="4041775" cy="639762"/>
          </a:xfrm>
          <a:prstGeom prst="rect">
            <a:avLst/>
          </a:prstGeom>
        </p:spPr>
        <p:txBody>
          <a:bodyPr anchor="b"/>
          <a:lstStyle>
            <a:lvl1pPr marL="0" indent="0">
              <a:buNone/>
              <a:defRPr sz="1800" b="1">
                <a:solidFill>
                  <a:srgbClr val="18284B"/>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14" name="Content Placeholder 5"/>
          <p:cNvSpPr>
            <a:spLocks noGrp="1"/>
          </p:cNvSpPr>
          <p:nvPr>
            <p:ph sz="quarter" idx="4"/>
          </p:nvPr>
        </p:nvSpPr>
        <p:spPr>
          <a:xfrm>
            <a:off x="4659083" y="1935162"/>
            <a:ext cx="4041775" cy="3951288"/>
          </a:xfrm>
          <a:prstGeom prst="rect">
            <a:avLst/>
          </a:prstGeom>
        </p:spPr>
        <p:txBody>
          <a:bodyPr/>
          <a:lstStyle>
            <a:lvl1pPr>
              <a:defRPr sz="1800">
                <a:solidFill>
                  <a:srgbClr val="305197"/>
                </a:solidFill>
              </a:defRPr>
            </a:lvl1pPr>
            <a:lvl2pPr>
              <a:defRPr sz="1500">
                <a:solidFill>
                  <a:srgbClr val="497AE4"/>
                </a:solidFill>
              </a:defRPr>
            </a:lvl2pPr>
            <a:lvl3pPr>
              <a:defRPr sz="1350">
                <a:solidFill>
                  <a:schemeClr val="tx1"/>
                </a:solidFill>
              </a:defRPr>
            </a:lvl3pPr>
            <a:lvl4pPr>
              <a:defRPr sz="1200">
                <a:solidFill>
                  <a:schemeClr val="tx1"/>
                </a:solidFill>
              </a:defRPr>
            </a:lvl4pPr>
            <a:lvl5pPr>
              <a:defRPr sz="1200">
                <a:solidFill>
                  <a:schemeClr val="tx1"/>
                </a:solidFill>
              </a:defRPr>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598030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8115"/>
            <a:ext cx="8229600" cy="810087"/>
          </a:xfrm>
        </p:spPr>
        <p:txBody>
          <a:bodyPr>
            <a:noAutofit/>
          </a:bodyPr>
          <a:lstStyle>
            <a:lvl1pPr>
              <a:defRPr sz="3300" b="1">
                <a:effectLst/>
              </a:defRPr>
            </a:lvl1p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r>
              <a:rPr lang="en-US"/>
              <a:t>Central Liquidity Facility</a:t>
            </a:r>
            <a:endParaRPr lang="en-US" dirty="0"/>
          </a:p>
        </p:txBody>
      </p:sp>
      <p:sp>
        <p:nvSpPr>
          <p:cNvPr id="5" name="Slide Number Placeholder 4"/>
          <p:cNvSpPr>
            <a:spLocks noGrp="1"/>
          </p:cNvSpPr>
          <p:nvPr>
            <p:ph type="sldNum" sz="quarter" idx="12"/>
          </p:nvPr>
        </p:nvSpPr>
        <p:spPr/>
        <p:txBody>
          <a:bodyPr/>
          <a:lstStyle/>
          <a:p>
            <a:fld id="{9E7C3A75-AEB5-40BB-845C-DDCD8E9B4C48}" type="slidenum">
              <a:rPr lang="en-US" smtClean="0"/>
              <a:t>‹#›</a:t>
            </a:fld>
            <a:endParaRPr lang="en-US" dirty="0"/>
          </a:p>
        </p:txBody>
      </p:sp>
      <p:sp>
        <p:nvSpPr>
          <p:cNvPr id="7" name="Table Placeholder 6"/>
          <p:cNvSpPr>
            <a:spLocks noGrp="1"/>
          </p:cNvSpPr>
          <p:nvPr>
            <p:ph type="tbl" sz="quarter" idx="13"/>
          </p:nvPr>
        </p:nvSpPr>
        <p:spPr>
          <a:xfrm>
            <a:off x="228600" y="1905000"/>
            <a:ext cx="8763000" cy="4191000"/>
          </a:xfrm>
          <a:prstGeom prst="rect">
            <a:avLst/>
          </a:prstGeom>
        </p:spPr>
        <p:txBody>
          <a:bodyPr/>
          <a:lstStyle/>
          <a:p>
            <a:r>
              <a:rPr lang="en-US" dirty="0"/>
              <a:t>Click icon to add table</a:t>
            </a:r>
          </a:p>
        </p:txBody>
      </p:sp>
      <p:sp>
        <p:nvSpPr>
          <p:cNvPr id="13" name="Text Placeholder 12"/>
          <p:cNvSpPr>
            <a:spLocks noGrp="1"/>
          </p:cNvSpPr>
          <p:nvPr>
            <p:ph type="body" sz="quarter" idx="14" hasCustomPrompt="1"/>
          </p:nvPr>
        </p:nvSpPr>
        <p:spPr>
          <a:xfrm>
            <a:off x="457200" y="838200"/>
            <a:ext cx="8229600" cy="609600"/>
          </a:xfrm>
          <a:prstGeom prst="rect">
            <a:avLst/>
          </a:prstGeom>
        </p:spPr>
        <p:txBody>
          <a:bodyPr/>
          <a:lstStyle>
            <a:lvl1pPr marL="0" indent="0" algn="ctr">
              <a:buNone/>
              <a:defRPr sz="2100" b="1">
                <a:solidFill>
                  <a:srgbClr val="18284B"/>
                </a:solidFill>
              </a:defRPr>
            </a:lvl1pPr>
            <a:lvl2pPr marL="342892" indent="0" algn="ctr">
              <a:buNone/>
              <a:defRPr b="1">
                <a:solidFill>
                  <a:schemeClr val="bg2">
                    <a:lumMod val="25000"/>
                  </a:schemeClr>
                </a:solidFill>
              </a:defRPr>
            </a:lvl2pPr>
          </a:lstStyle>
          <a:p>
            <a:pPr lvl="0"/>
            <a:r>
              <a:rPr lang="en-US" dirty="0"/>
              <a:t>Subtitle</a:t>
            </a:r>
          </a:p>
        </p:txBody>
      </p:sp>
    </p:spTree>
    <p:extLst>
      <p:ext uri="{BB962C8B-B14F-4D97-AF65-F5344CB8AC3E}">
        <p14:creationId xmlns:p14="http://schemas.microsoft.com/office/powerpoint/2010/main" val="7501454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hart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8115"/>
            <a:ext cx="8229600" cy="810087"/>
          </a:xfrm>
        </p:spPr>
        <p:txBody>
          <a:bodyPr>
            <a:noAutofit/>
          </a:bodyPr>
          <a:lstStyle>
            <a:lvl1pPr>
              <a:defRPr sz="3300" b="1">
                <a:effectLst/>
              </a:defRPr>
            </a:lvl1p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r>
              <a:rPr lang="en-US"/>
              <a:t>Central Liquidity Facility</a:t>
            </a:r>
            <a:endParaRPr lang="en-US" dirty="0"/>
          </a:p>
        </p:txBody>
      </p:sp>
      <p:sp>
        <p:nvSpPr>
          <p:cNvPr id="5" name="Slide Number Placeholder 4"/>
          <p:cNvSpPr>
            <a:spLocks noGrp="1"/>
          </p:cNvSpPr>
          <p:nvPr>
            <p:ph type="sldNum" sz="quarter" idx="12"/>
          </p:nvPr>
        </p:nvSpPr>
        <p:spPr/>
        <p:txBody>
          <a:bodyPr/>
          <a:lstStyle/>
          <a:p>
            <a:fld id="{9E7C3A75-AEB5-40BB-845C-DDCD8E9B4C48}" type="slidenum">
              <a:rPr lang="en-US" smtClean="0"/>
              <a:t>‹#›</a:t>
            </a:fld>
            <a:endParaRPr lang="en-US" dirty="0"/>
          </a:p>
        </p:txBody>
      </p:sp>
      <p:sp>
        <p:nvSpPr>
          <p:cNvPr id="13" name="Text Placeholder 12"/>
          <p:cNvSpPr>
            <a:spLocks noGrp="1"/>
          </p:cNvSpPr>
          <p:nvPr>
            <p:ph type="body" sz="quarter" idx="14" hasCustomPrompt="1"/>
          </p:nvPr>
        </p:nvSpPr>
        <p:spPr>
          <a:xfrm>
            <a:off x="457200" y="838200"/>
            <a:ext cx="8229600" cy="609600"/>
          </a:xfrm>
          <a:prstGeom prst="rect">
            <a:avLst/>
          </a:prstGeom>
        </p:spPr>
        <p:txBody>
          <a:bodyPr/>
          <a:lstStyle>
            <a:lvl1pPr marL="0" indent="0" algn="ctr">
              <a:buNone/>
              <a:defRPr sz="2100" b="1">
                <a:solidFill>
                  <a:srgbClr val="18284B"/>
                </a:solidFill>
              </a:defRPr>
            </a:lvl1pPr>
            <a:lvl2pPr marL="342892" indent="0" algn="ctr">
              <a:buNone/>
              <a:defRPr b="1">
                <a:solidFill>
                  <a:schemeClr val="bg2">
                    <a:lumMod val="25000"/>
                  </a:schemeClr>
                </a:solidFill>
              </a:defRPr>
            </a:lvl2pPr>
          </a:lstStyle>
          <a:p>
            <a:pPr lvl="0"/>
            <a:r>
              <a:rPr lang="en-US" dirty="0"/>
              <a:t>Subtitle</a:t>
            </a:r>
          </a:p>
        </p:txBody>
      </p:sp>
      <p:sp>
        <p:nvSpPr>
          <p:cNvPr id="9" name="Chart Placeholder 5"/>
          <p:cNvSpPr>
            <a:spLocks noGrp="1"/>
          </p:cNvSpPr>
          <p:nvPr>
            <p:ph type="chart" sz="quarter" idx="15"/>
          </p:nvPr>
        </p:nvSpPr>
        <p:spPr>
          <a:xfrm>
            <a:off x="228600" y="1905000"/>
            <a:ext cx="8763000" cy="4191000"/>
          </a:xfrm>
          <a:prstGeom prst="rect">
            <a:avLst/>
          </a:prstGeom>
        </p:spPr>
        <p:txBody>
          <a:bodyPr/>
          <a:lstStyle>
            <a:lvl1pPr>
              <a:defRPr>
                <a:solidFill>
                  <a:srgbClr val="305197"/>
                </a:solidFill>
              </a:defRPr>
            </a:lvl1pPr>
          </a:lstStyle>
          <a:p>
            <a:r>
              <a:rPr lang="en-US" dirty="0"/>
              <a:t>Click icon to add chart</a:t>
            </a:r>
          </a:p>
        </p:txBody>
      </p:sp>
    </p:spTree>
    <p:extLst>
      <p:ext uri="{BB962C8B-B14F-4D97-AF65-F5344CB8AC3E}">
        <p14:creationId xmlns:p14="http://schemas.microsoft.com/office/powerpoint/2010/main" val="24363283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tle Only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Tree>
    <p:extLst>
      <p:ext uri="{BB962C8B-B14F-4D97-AF65-F5344CB8AC3E}">
        <p14:creationId xmlns:p14="http://schemas.microsoft.com/office/powerpoint/2010/main" val="77030072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Central Liquidity Facility</a:t>
            </a:r>
            <a:endParaRPr lang="en-US" dirty="0"/>
          </a:p>
        </p:txBody>
      </p:sp>
      <p:sp>
        <p:nvSpPr>
          <p:cNvPr id="4" name="Slide Number Placeholder 3"/>
          <p:cNvSpPr>
            <a:spLocks noGrp="1"/>
          </p:cNvSpPr>
          <p:nvPr>
            <p:ph type="sldNum" sz="quarter" idx="12"/>
          </p:nvPr>
        </p:nvSpPr>
        <p:spPr/>
        <p:txBody>
          <a:bodyPr/>
          <a:lstStyle/>
          <a:p>
            <a:fld id="{9E7C3A75-AEB5-40BB-845C-DDCD8E9B4C48}" type="slidenum">
              <a:rPr lang="en-US" smtClean="0"/>
              <a:t>‹#›</a:t>
            </a:fld>
            <a:endParaRPr lang="en-US" dirty="0"/>
          </a:p>
        </p:txBody>
      </p:sp>
    </p:spTree>
    <p:extLst>
      <p:ext uri="{BB962C8B-B14F-4D97-AF65-F5344CB8AC3E}">
        <p14:creationId xmlns:p14="http://schemas.microsoft.com/office/powerpoint/2010/main" val="293061059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Content.Picture Layou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6467477" y="228600"/>
            <a:ext cx="2676525" cy="6019800"/>
          </a:xfrm>
          <a:prstGeom prst="rect">
            <a:avLst/>
          </a:prstGeom>
        </p:spPr>
        <p:txBody>
          <a:bodyPr/>
          <a:lstStyle/>
          <a:p>
            <a:r>
              <a:rPr lang="en-US" dirty="0"/>
              <a:t>Click icon to add picture</a:t>
            </a:r>
          </a:p>
        </p:txBody>
      </p:sp>
      <p:sp>
        <p:nvSpPr>
          <p:cNvPr id="10" name="Content Placeholder 9"/>
          <p:cNvSpPr>
            <a:spLocks noGrp="1"/>
          </p:cNvSpPr>
          <p:nvPr>
            <p:ph sz="quarter" idx="12"/>
          </p:nvPr>
        </p:nvSpPr>
        <p:spPr>
          <a:xfrm>
            <a:off x="381000" y="1676400"/>
            <a:ext cx="5791200" cy="4572000"/>
          </a:xfrm>
          <a:prstGeom prst="rect">
            <a:avLst/>
          </a:prstGeom>
        </p:spPr>
        <p:txBody>
          <a:bodyPr/>
          <a:lstStyle>
            <a:lvl1pPr>
              <a:defRPr sz="2100" b="1">
                <a:solidFill>
                  <a:srgbClr val="305197"/>
                </a:solidFill>
              </a:defRPr>
            </a:lvl1pPr>
            <a:lvl2pPr>
              <a:defRPr>
                <a:solidFill>
                  <a:srgbClr val="497AE4"/>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p:cNvSpPr>
            <a:spLocks noGrp="1"/>
          </p:cNvSpPr>
          <p:nvPr>
            <p:ph type="ftr" sz="quarter" idx="10"/>
          </p:nvPr>
        </p:nvSpPr>
        <p:spPr/>
        <p:txBody>
          <a:bodyPr/>
          <a:lstStyle/>
          <a:p>
            <a:r>
              <a:rPr lang="en-US"/>
              <a:t>Central Liquidity Facility</a:t>
            </a:r>
            <a:endParaRPr lang="en-US" dirty="0"/>
          </a:p>
        </p:txBody>
      </p:sp>
      <p:sp>
        <p:nvSpPr>
          <p:cNvPr id="4" name="Slide Number Placeholder 3"/>
          <p:cNvSpPr>
            <a:spLocks noGrp="1"/>
          </p:cNvSpPr>
          <p:nvPr>
            <p:ph type="sldNum" sz="quarter" idx="11"/>
          </p:nvPr>
        </p:nvSpPr>
        <p:spPr/>
        <p:txBody>
          <a:bodyPr/>
          <a:lstStyle/>
          <a:p>
            <a:fld id="{9E7C3A75-AEB5-40BB-845C-DDCD8E9B4C48}" type="slidenum">
              <a:rPr lang="en-US" smtClean="0"/>
              <a:pPr/>
              <a:t>‹#›</a:t>
            </a:fld>
            <a:endParaRPr lang="en-US" dirty="0"/>
          </a:p>
        </p:txBody>
      </p:sp>
      <p:cxnSp>
        <p:nvCxnSpPr>
          <p:cNvPr id="13" name="Straight Connector 12"/>
          <p:cNvCxnSpPr/>
          <p:nvPr userDrawn="1"/>
        </p:nvCxnSpPr>
        <p:spPr>
          <a:xfrm>
            <a:off x="457200" y="1350664"/>
            <a:ext cx="5257800" cy="0"/>
          </a:xfrm>
          <a:prstGeom prst="line">
            <a:avLst/>
          </a:prstGeom>
          <a:ln w="38100">
            <a:solidFill>
              <a:schemeClr val="tx2"/>
            </a:solidFill>
          </a:ln>
        </p:spPr>
        <p:style>
          <a:lnRef idx="2">
            <a:schemeClr val="accent1"/>
          </a:lnRef>
          <a:fillRef idx="0">
            <a:schemeClr val="accent1"/>
          </a:fillRef>
          <a:effectRef idx="1">
            <a:schemeClr val="accent1"/>
          </a:effectRef>
          <a:fontRef idx="minor">
            <a:schemeClr val="tx1"/>
          </a:fontRef>
        </p:style>
      </p:cxnSp>
      <p:sp>
        <p:nvSpPr>
          <p:cNvPr id="5" name="Text Placeholder 4"/>
          <p:cNvSpPr>
            <a:spLocks noGrp="1"/>
          </p:cNvSpPr>
          <p:nvPr>
            <p:ph type="body" sz="quarter" idx="14" hasCustomPrompt="1"/>
          </p:nvPr>
        </p:nvSpPr>
        <p:spPr>
          <a:xfrm>
            <a:off x="457200" y="26992"/>
            <a:ext cx="5257800" cy="1323975"/>
          </a:xfrm>
          <a:prstGeom prst="rect">
            <a:avLst/>
          </a:prstGeom>
        </p:spPr>
        <p:txBody>
          <a:bodyPr/>
          <a:lstStyle>
            <a:lvl1pPr marL="0" indent="0" algn="ctr">
              <a:buNone/>
              <a:defRPr sz="2700" b="1" baseline="0">
                <a:solidFill>
                  <a:schemeClr val="tx2"/>
                </a:solidFill>
                <a:latin typeface="Cambria" pitchFamily="18" charset="0"/>
              </a:defRPr>
            </a:lvl1pPr>
          </a:lstStyle>
          <a:p>
            <a:pPr lvl="0"/>
            <a:r>
              <a:rPr lang="en-US" b="1" dirty="0">
                <a:latin typeface="Cambria" pitchFamily="18" charset="0"/>
              </a:rPr>
              <a:t>Slide Title</a:t>
            </a:r>
          </a:p>
          <a:p>
            <a:pPr lvl="0"/>
            <a:r>
              <a:rPr lang="en-US" b="1" dirty="0">
                <a:latin typeface="Cambria" pitchFamily="18" charset="0"/>
              </a:rPr>
              <a:t>Subtitle (Optional)</a:t>
            </a:r>
            <a:endParaRPr lang="en-US" dirty="0"/>
          </a:p>
        </p:txBody>
      </p:sp>
    </p:spTree>
    <p:extLst>
      <p:ext uri="{BB962C8B-B14F-4D97-AF65-F5344CB8AC3E}">
        <p14:creationId xmlns:p14="http://schemas.microsoft.com/office/powerpoint/2010/main" val="31484891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act Page">
    <p:bg>
      <p:bgPr>
        <a:blipFill dpi="0" rotWithShape="1">
          <a:blip r:embed="rId2">
            <a:lum/>
          </a:blip>
          <a:srcRect/>
          <a:stretch>
            <a:fillRect l="18000" t="14000" r="18000" b="8000"/>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Office Contact Page</a:t>
            </a:r>
          </a:p>
        </p:txBody>
      </p:sp>
      <p:sp>
        <p:nvSpPr>
          <p:cNvPr id="5" name="Footer Placeholder 4"/>
          <p:cNvSpPr>
            <a:spLocks noGrp="1"/>
          </p:cNvSpPr>
          <p:nvPr>
            <p:ph type="ftr" sz="quarter" idx="11"/>
          </p:nvPr>
        </p:nvSpPr>
        <p:spPr/>
        <p:txBody>
          <a:bodyPr/>
          <a:lstStyle/>
          <a:p>
            <a:r>
              <a:rPr lang="en-US"/>
              <a:t>Central Liquidity Facility</a:t>
            </a:r>
            <a:endParaRPr lang="en-US" dirty="0"/>
          </a:p>
        </p:txBody>
      </p:sp>
      <p:sp>
        <p:nvSpPr>
          <p:cNvPr id="6" name="Slide Number Placeholder 5"/>
          <p:cNvSpPr>
            <a:spLocks noGrp="1"/>
          </p:cNvSpPr>
          <p:nvPr>
            <p:ph type="sldNum" sz="quarter" idx="12"/>
          </p:nvPr>
        </p:nvSpPr>
        <p:spPr/>
        <p:txBody>
          <a:bodyPr/>
          <a:lstStyle/>
          <a:p>
            <a:fld id="{9E7C3A75-AEB5-40BB-845C-DDCD8E9B4C48}" type="slidenum">
              <a:rPr lang="en-US" smtClean="0"/>
              <a:t>‹#›</a:t>
            </a:fld>
            <a:endParaRPr lang="en-US" dirty="0"/>
          </a:p>
        </p:txBody>
      </p:sp>
      <p:sp>
        <p:nvSpPr>
          <p:cNvPr id="8" name="Text Placeholder 7"/>
          <p:cNvSpPr>
            <a:spLocks noGrp="1"/>
          </p:cNvSpPr>
          <p:nvPr>
            <p:ph type="body" sz="quarter" idx="13"/>
          </p:nvPr>
        </p:nvSpPr>
        <p:spPr>
          <a:xfrm>
            <a:off x="457200" y="1295400"/>
            <a:ext cx="8229600" cy="4495800"/>
          </a:xfrm>
          <a:prstGeom prst="rect">
            <a:avLst/>
          </a:prstGeom>
        </p:spPr>
        <p:txBody>
          <a:bodyPr/>
          <a:lstStyle>
            <a:lvl1pPr marL="0" indent="0">
              <a:buNone/>
              <a:defRPr sz="2100" b="1">
                <a:solidFill>
                  <a:srgbClr val="305197"/>
                </a:solidFill>
              </a:defRPr>
            </a:lvl1pPr>
          </a:lstStyle>
          <a:p>
            <a:pPr lvl="0"/>
            <a:r>
              <a:rPr lang="en-US"/>
              <a:t>Click to edit Master text styles</a:t>
            </a:r>
          </a:p>
        </p:txBody>
      </p:sp>
    </p:spTree>
    <p:extLst>
      <p:ext uri="{BB962C8B-B14F-4D97-AF65-F5344CB8AC3E}">
        <p14:creationId xmlns:p14="http://schemas.microsoft.com/office/powerpoint/2010/main" val="1840859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1066800"/>
            <a:ext cx="3008313" cy="1162050"/>
          </a:xfrm>
        </p:spPr>
        <p:txBody>
          <a:bodyPr anchor="b">
            <a:normAutofit/>
          </a:bodyPr>
          <a:lstStyle>
            <a:lvl1pPr algn="l">
              <a:defRPr sz="2100" b="1">
                <a:effectLst/>
              </a:defRPr>
            </a:lvl1pPr>
          </a:lstStyle>
          <a:p>
            <a:r>
              <a:rPr lang="en-US"/>
              <a:t>Click to edit Master title style</a:t>
            </a:r>
            <a:endParaRPr lang="en-US" dirty="0"/>
          </a:p>
        </p:txBody>
      </p:sp>
      <p:sp>
        <p:nvSpPr>
          <p:cNvPr id="3" name="Content Placeholder 2"/>
          <p:cNvSpPr>
            <a:spLocks noGrp="1"/>
          </p:cNvSpPr>
          <p:nvPr>
            <p:ph idx="1"/>
          </p:nvPr>
        </p:nvSpPr>
        <p:spPr>
          <a:xfrm>
            <a:off x="3575050" y="1066804"/>
            <a:ext cx="5111750" cy="5059363"/>
          </a:xfrm>
          <a:prstGeom prst="rect">
            <a:avLst/>
          </a:prstGeom>
        </p:spPr>
        <p:txBody>
          <a:bodyPr/>
          <a:lstStyle>
            <a:lvl1pPr>
              <a:defRPr sz="2100" b="1">
                <a:solidFill>
                  <a:srgbClr val="305197"/>
                </a:solidFill>
              </a:defRPr>
            </a:lvl1pPr>
            <a:lvl2pPr>
              <a:defRPr sz="2100">
                <a:solidFill>
                  <a:srgbClr val="497AE4"/>
                </a:solidFill>
              </a:defRPr>
            </a:lvl2pPr>
            <a:lvl3pPr>
              <a:defRPr sz="1800">
                <a:solidFill>
                  <a:schemeClr val="tx1"/>
                </a:solidFill>
              </a:defRPr>
            </a:lvl3pPr>
            <a:lvl4pPr>
              <a:defRPr sz="1500">
                <a:solidFill>
                  <a:schemeClr val="tx1"/>
                </a:solidFill>
              </a:defRPr>
            </a:lvl4pPr>
            <a:lvl5pPr>
              <a:defRPr sz="1500">
                <a:solidFill>
                  <a:schemeClr val="tx1"/>
                </a:solidFill>
              </a:defRPr>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2" y="2228851"/>
            <a:ext cx="3008313" cy="3897313"/>
          </a:xfrm>
          <a:prstGeom prst="rect">
            <a:avLst/>
          </a:prstGeom>
        </p:spPr>
        <p:txBody>
          <a:bodyPr/>
          <a:lstStyle>
            <a:lvl1pPr marL="0" indent="0">
              <a:buNone/>
              <a:defRPr sz="13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Central Liquidity Facility</a:t>
            </a:r>
            <a:endParaRPr lang="en-US" dirty="0"/>
          </a:p>
        </p:txBody>
      </p:sp>
      <p:sp>
        <p:nvSpPr>
          <p:cNvPr id="7" name="Slide Number Placeholder 6"/>
          <p:cNvSpPr>
            <a:spLocks noGrp="1"/>
          </p:cNvSpPr>
          <p:nvPr>
            <p:ph type="sldNum" sz="quarter" idx="12"/>
          </p:nvPr>
        </p:nvSpPr>
        <p:spPr/>
        <p:txBody>
          <a:bodyPr/>
          <a:lstStyle/>
          <a:p>
            <a:fld id="{9E7C3A75-AEB5-40BB-845C-DDCD8E9B4C48}" type="slidenum">
              <a:rPr lang="en-US" smtClean="0"/>
              <a:t>‹#›</a:t>
            </a:fld>
            <a:endParaRPr lang="en-US" dirty="0"/>
          </a:p>
        </p:txBody>
      </p:sp>
    </p:spTree>
    <p:extLst>
      <p:ext uri="{BB962C8B-B14F-4D97-AF65-F5344CB8AC3E}">
        <p14:creationId xmlns:p14="http://schemas.microsoft.com/office/powerpoint/2010/main" val="23607953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2100" b="1">
                <a:effectLst/>
              </a:defRPr>
            </a:lvl1pPr>
          </a:lstStyle>
          <a:p>
            <a:r>
              <a:rPr lang="en-US"/>
              <a:t>Click to edit Master title style</a:t>
            </a:r>
            <a:endParaRPr lang="en-US" dirty="0"/>
          </a:p>
        </p:txBody>
      </p:sp>
      <p:sp>
        <p:nvSpPr>
          <p:cNvPr id="3" name="Picture Placeholder 2"/>
          <p:cNvSpPr>
            <a:spLocks noGrp="1"/>
          </p:cNvSpPr>
          <p:nvPr>
            <p:ph type="pic" idx="1"/>
          </p:nvPr>
        </p:nvSpPr>
        <p:spPr>
          <a:xfrm>
            <a:off x="1792288" y="1066803"/>
            <a:ext cx="5486400" cy="3660775"/>
          </a:xfrm>
          <a:prstGeom prst="rect">
            <a:avLst/>
          </a:prstGeo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dirty="0"/>
              <a:t>Click icon to add picture</a:t>
            </a:r>
          </a:p>
        </p:txBody>
      </p:sp>
      <p:sp>
        <p:nvSpPr>
          <p:cNvPr id="4" name="Text Placeholder 3"/>
          <p:cNvSpPr>
            <a:spLocks noGrp="1"/>
          </p:cNvSpPr>
          <p:nvPr>
            <p:ph type="body" sz="half" idx="2"/>
          </p:nvPr>
        </p:nvSpPr>
        <p:spPr>
          <a:xfrm>
            <a:off x="1792288" y="5367338"/>
            <a:ext cx="5486400" cy="652462"/>
          </a:xfrm>
          <a:prstGeom prst="rect">
            <a:avLst/>
          </a:prstGeom>
        </p:spPr>
        <p:txBody>
          <a:bodyPr/>
          <a:lstStyle>
            <a:lvl1pPr marL="0" indent="0">
              <a:buNone/>
              <a:defRPr sz="150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Central Liquidity Facility</a:t>
            </a:r>
            <a:endParaRPr lang="en-US" dirty="0"/>
          </a:p>
        </p:txBody>
      </p:sp>
      <p:sp>
        <p:nvSpPr>
          <p:cNvPr id="7" name="Slide Number Placeholder 6"/>
          <p:cNvSpPr>
            <a:spLocks noGrp="1"/>
          </p:cNvSpPr>
          <p:nvPr>
            <p:ph type="sldNum" sz="quarter" idx="12"/>
          </p:nvPr>
        </p:nvSpPr>
        <p:spPr/>
        <p:txBody>
          <a:bodyPr/>
          <a:lstStyle/>
          <a:p>
            <a:fld id="{9E7C3A75-AEB5-40BB-845C-DDCD8E9B4C48}" type="slidenum">
              <a:rPr lang="en-US" smtClean="0"/>
              <a:t>‹#›</a:t>
            </a:fld>
            <a:endParaRPr lang="en-US" dirty="0"/>
          </a:p>
        </p:txBody>
      </p:sp>
    </p:spTree>
    <p:extLst>
      <p:ext uri="{BB962C8B-B14F-4D97-AF65-F5344CB8AC3E}">
        <p14:creationId xmlns:p14="http://schemas.microsoft.com/office/powerpoint/2010/main" val="767449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28348" y="1295400"/>
            <a:ext cx="4038600" cy="4525963"/>
          </a:xfrm>
          <a:prstGeom prst="rect">
            <a:avLst/>
          </a:prstGeom>
        </p:spPr>
        <p:txBody>
          <a:bodyPr/>
          <a:lstStyle>
            <a:lvl1pPr>
              <a:defRPr sz="2800">
                <a:solidFill>
                  <a:srgbClr val="305197"/>
                </a:solidFill>
              </a:defRPr>
            </a:lvl1pPr>
            <a:lvl2pPr>
              <a:defRPr sz="2400">
                <a:solidFill>
                  <a:srgbClr val="497AE4"/>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19348" y="1295400"/>
            <a:ext cx="4038600" cy="4525963"/>
          </a:xfrm>
          <a:prstGeom prst="rect">
            <a:avLst/>
          </a:prstGeom>
        </p:spPr>
        <p:txBody>
          <a:bodyPr/>
          <a:lstStyle>
            <a:lvl1pPr>
              <a:defRPr sz="2800">
                <a:solidFill>
                  <a:srgbClr val="305197"/>
                </a:solidFill>
              </a:defRPr>
            </a:lvl1pPr>
            <a:lvl2pPr>
              <a:defRPr sz="2400">
                <a:solidFill>
                  <a:srgbClr val="497AE4"/>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r>
              <a:rPr lang="en-US"/>
              <a:t>Central Liquidity Facility</a:t>
            </a:r>
            <a:endParaRPr lang="en-US" dirty="0"/>
          </a:p>
        </p:txBody>
      </p:sp>
      <p:sp>
        <p:nvSpPr>
          <p:cNvPr id="7" name="Slide Number Placeholder 6"/>
          <p:cNvSpPr>
            <a:spLocks noGrp="1"/>
          </p:cNvSpPr>
          <p:nvPr>
            <p:ph type="sldNum" sz="quarter" idx="12"/>
          </p:nvPr>
        </p:nvSpPr>
        <p:spPr/>
        <p:txBody>
          <a:bodyPr/>
          <a:lstStyle/>
          <a:p>
            <a:fld id="{A631B0C7-8EFA-4B07-A68B-5B67645A8552}" type="slidenum">
              <a:rPr lang="en-US" smtClean="0"/>
              <a:t>‹#›</a:t>
            </a:fld>
            <a:endParaRPr lang="en-US" dirty="0"/>
          </a:p>
        </p:txBody>
      </p:sp>
    </p:spTree>
    <p:extLst>
      <p:ext uri="{BB962C8B-B14F-4D97-AF65-F5344CB8AC3E}">
        <p14:creationId xmlns:p14="http://schemas.microsoft.com/office/powerpoint/2010/main" val="1226053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Footer Placeholder 5"/>
          <p:cNvSpPr>
            <a:spLocks noGrp="1"/>
          </p:cNvSpPr>
          <p:nvPr>
            <p:ph type="ftr" sz="quarter" idx="11"/>
          </p:nvPr>
        </p:nvSpPr>
        <p:spPr/>
        <p:txBody>
          <a:bodyPr/>
          <a:lstStyle/>
          <a:p>
            <a:r>
              <a:rPr lang="en-US"/>
              <a:t>Central Liquidity Facility</a:t>
            </a:r>
            <a:endParaRPr lang="en-US" dirty="0"/>
          </a:p>
        </p:txBody>
      </p:sp>
      <p:sp>
        <p:nvSpPr>
          <p:cNvPr id="7" name="Slide Number Placeholder 6"/>
          <p:cNvSpPr>
            <a:spLocks noGrp="1"/>
          </p:cNvSpPr>
          <p:nvPr>
            <p:ph type="sldNum" sz="quarter" idx="12"/>
          </p:nvPr>
        </p:nvSpPr>
        <p:spPr/>
        <p:txBody>
          <a:bodyPr/>
          <a:lstStyle/>
          <a:p>
            <a:fld id="{9E7C3A75-AEB5-40BB-845C-DDCD8E9B4C48}" type="slidenum">
              <a:rPr lang="en-US" smtClean="0"/>
              <a:t>‹#›</a:t>
            </a:fld>
            <a:endParaRPr lang="en-US" dirty="0"/>
          </a:p>
        </p:txBody>
      </p:sp>
      <p:sp>
        <p:nvSpPr>
          <p:cNvPr id="11" name="Text Placeholder 2"/>
          <p:cNvSpPr>
            <a:spLocks noGrp="1"/>
          </p:cNvSpPr>
          <p:nvPr>
            <p:ph type="body" idx="1"/>
          </p:nvPr>
        </p:nvSpPr>
        <p:spPr>
          <a:xfrm>
            <a:off x="471256" y="1295400"/>
            <a:ext cx="4040188" cy="639762"/>
          </a:xfrm>
          <a:prstGeom prst="rect">
            <a:avLst/>
          </a:prstGeom>
        </p:spPr>
        <p:txBody>
          <a:bodyPr anchor="b"/>
          <a:lstStyle>
            <a:lvl1pPr marL="0" indent="0">
              <a:buNone/>
              <a:defRPr sz="2400" b="1">
                <a:solidFill>
                  <a:srgbClr val="18284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half" idx="2"/>
          </p:nvPr>
        </p:nvSpPr>
        <p:spPr>
          <a:xfrm>
            <a:off x="471256" y="1935162"/>
            <a:ext cx="4040188" cy="3951288"/>
          </a:xfrm>
          <a:prstGeom prst="rect">
            <a:avLst/>
          </a:prstGeom>
        </p:spPr>
        <p:txBody>
          <a:bodyPr/>
          <a:lstStyle>
            <a:lvl1pPr>
              <a:defRPr sz="2400">
                <a:solidFill>
                  <a:srgbClr val="305197"/>
                </a:solidFill>
              </a:defRPr>
            </a:lvl1pPr>
            <a:lvl2pPr>
              <a:defRPr sz="2000">
                <a:solidFill>
                  <a:srgbClr val="497AE4"/>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4"/>
          <p:cNvSpPr>
            <a:spLocks noGrp="1"/>
          </p:cNvSpPr>
          <p:nvPr>
            <p:ph type="body" sz="quarter" idx="3"/>
          </p:nvPr>
        </p:nvSpPr>
        <p:spPr>
          <a:xfrm>
            <a:off x="4659081" y="1295400"/>
            <a:ext cx="4041775" cy="639762"/>
          </a:xfrm>
          <a:prstGeom prst="rect">
            <a:avLst/>
          </a:prstGeom>
        </p:spPr>
        <p:txBody>
          <a:bodyPr anchor="b"/>
          <a:lstStyle>
            <a:lvl1pPr marL="0" indent="0">
              <a:buNone/>
              <a:defRPr sz="2400" b="1">
                <a:solidFill>
                  <a:srgbClr val="18284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4" name="Content Placeholder 5"/>
          <p:cNvSpPr>
            <a:spLocks noGrp="1"/>
          </p:cNvSpPr>
          <p:nvPr>
            <p:ph sz="quarter" idx="4"/>
          </p:nvPr>
        </p:nvSpPr>
        <p:spPr>
          <a:xfrm>
            <a:off x="4659081" y="1935162"/>
            <a:ext cx="4041775" cy="3951288"/>
          </a:xfrm>
          <a:prstGeom prst="rect">
            <a:avLst/>
          </a:prstGeom>
        </p:spPr>
        <p:txBody>
          <a:bodyPr/>
          <a:lstStyle>
            <a:lvl1pPr>
              <a:defRPr sz="2400">
                <a:solidFill>
                  <a:srgbClr val="305197"/>
                </a:solidFill>
              </a:defRPr>
            </a:lvl1pPr>
            <a:lvl2pPr>
              <a:defRPr sz="2000">
                <a:solidFill>
                  <a:srgbClr val="497AE4"/>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86477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8112"/>
            <a:ext cx="8229600" cy="810087"/>
          </a:xfrm>
        </p:spPr>
        <p:txBody>
          <a:bodyPr>
            <a:noAutofit/>
          </a:bodyPr>
          <a:lstStyle>
            <a:lvl1pPr>
              <a:defRPr sz="4400" b="1">
                <a:effectLst/>
              </a:defRPr>
            </a:lvl1p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r>
              <a:rPr lang="en-US"/>
              <a:t>Central Liquidity Facility</a:t>
            </a:r>
            <a:endParaRPr lang="en-US" dirty="0"/>
          </a:p>
        </p:txBody>
      </p:sp>
      <p:sp>
        <p:nvSpPr>
          <p:cNvPr id="5" name="Slide Number Placeholder 4"/>
          <p:cNvSpPr>
            <a:spLocks noGrp="1"/>
          </p:cNvSpPr>
          <p:nvPr>
            <p:ph type="sldNum" sz="quarter" idx="12"/>
          </p:nvPr>
        </p:nvSpPr>
        <p:spPr/>
        <p:txBody>
          <a:bodyPr/>
          <a:lstStyle/>
          <a:p>
            <a:fld id="{9E7C3A75-AEB5-40BB-845C-DDCD8E9B4C48}" type="slidenum">
              <a:rPr lang="en-US" smtClean="0"/>
              <a:t>‹#›</a:t>
            </a:fld>
            <a:endParaRPr lang="en-US" dirty="0"/>
          </a:p>
        </p:txBody>
      </p:sp>
      <p:sp>
        <p:nvSpPr>
          <p:cNvPr id="7" name="Table Placeholder 6"/>
          <p:cNvSpPr>
            <a:spLocks noGrp="1"/>
          </p:cNvSpPr>
          <p:nvPr>
            <p:ph type="tbl" sz="quarter" idx="13"/>
          </p:nvPr>
        </p:nvSpPr>
        <p:spPr>
          <a:xfrm>
            <a:off x="228600" y="1905000"/>
            <a:ext cx="8763000" cy="4191000"/>
          </a:xfrm>
          <a:prstGeom prst="rect">
            <a:avLst/>
          </a:prstGeom>
        </p:spPr>
        <p:txBody>
          <a:bodyPr/>
          <a:lstStyle/>
          <a:p>
            <a:r>
              <a:rPr lang="en-US" dirty="0"/>
              <a:t>Click icon to add table</a:t>
            </a:r>
          </a:p>
        </p:txBody>
      </p:sp>
      <p:sp>
        <p:nvSpPr>
          <p:cNvPr id="13" name="Text Placeholder 12"/>
          <p:cNvSpPr>
            <a:spLocks noGrp="1"/>
          </p:cNvSpPr>
          <p:nvPr>
            <p:ph type="body" sz="quarter" idx="14" hasCustomPrompt="1"/>
          </p:nvPr>
        </p:nvSpPr>
        <p:spPr>
          <a:xfrm>
            <a:off x="457200" y="838200"/>
            <a:ext cx="8229600" cy="609600"/>
          </a:xfrm>
          <a:prstGeom prst="rect">
            <a:avLst/>
          </a:prstGeom>
        </p:spPr>
        <p:txBody>
          <a:bodyPr/>
          <a:lstStyle>
            <a:lvl1pPr marL="0" indent="0" algn="ctr">
              <a:buNone/>
              <a:defRPr sz="2800" b="1">
                <a:solidFill>
                  <a:srgbClr val="18284B"/>
                </a:solidFill>
              </a:defRPr>
            </a:lvl1pPr>
            <a:lvl2pPr marL="457200" indent="0" algn="ctr">
              <a:buNone/>
              <a:defRPr b="1">
                <a:solidFill>
                  <a:schemeClr val="bg2">
                    <a:lumMod val="25000"/>
                  </a:schemeClr>
                </a:solidFill>
              </a:defRPr>
            </a:lvl2pPr>
          </a:lstStyle>
          <a:p>
            <a:pPr lvl="0"/>
            <a:r>
              <a:rPr lang="en-US" dirty="0"/>
              <a:t>Subtitle</a:t>
            </a:r>
          </a:p>
        </p:txBody>
      </p:sp>
    </p:spTree>
    <p:extLst>
      <p:ext uri="{BB962C8B-B14F-4D97-AF65-F5344CB8AC3E}">
        <p14:creationId xmlns:p14="http://schemas.microsoft.com/office/powerpoint/2010/main" val="40796522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rt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8112"/>
            <a:ext cx="8229600" cy="810087"/>
          </a:xfrm>
        </p:spPr>
        <p:txBody>
          <a:bodyPr>
            <a:noAutofit/>
          </a:bodyPr>
          <a:lstStyle>
            <a:lvl1pPr>
              <a:defRPr sz="4400" b="1">
                <a:effectLst/>
              </a:defRPr>
            </a:lvl1p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r>
              <a:rPr lang="en-US"/>
              <a:t>Central Liquidity Facility</a:t>
            </a:r>
            <a:endParaRPr lang="en-US" dirty="0"/>
          </a:p>
        </p:txBody>
      </p:sp>
      <p:sp>
        <p:nvSpPr>
          <p:cNvPr id="5" name="Slide Number Placeholder 4"/>
          <p:cNvSpPr>
            <a:spLocks noGrp="1"/>
          </p:cNvSpPr>
          <p:nvPr>
            <p:ph type="sldNum" sz="quarter" idx="12"/>
          </p:nvPr>
        </p:nvSpPr>
        <p:spPr/>
        <p:txBody>
          <a:bodyPr/>
          <a:lstStyle/>
          <a:p>
            <a:fld id="{9E7C3A75-AEB5-40BB-845C-DDCD8E9B4C48}" type="slidenum">
              <a:rPr lang="en-US" smtClean="0"/>
              <a:t>‹#›</a:t>
            </a:fld>
            <a:endParaRPr lang="en-US" dirty="0"/>
          </a:p>
        </p:txBody>
      </p:sp>
      <p:sp>
        <p:nvSpPr>
          <p:cNvPr id="13" name="Text Placeholder 12"/>
          <p:cNvSpPr>
            <a:spLocks noGrp="1"/>
          </p:cNvSpPr>
          <p:nvPr>
            <p:ph type="body" sz="quarter" idx="14" hasCustomPrompt="1"/>
          </p:nvPr>
        </p:nvSpPr>
        <p:spPr>
          <a:xfrm>
            <a:off x="457200" y="838200"/>
            <a:ext cx="8229600" cy="609600"/>
          </a:xfrm>
          <a:prstGeom prst="rect">
            <a:avLst/>
          </a:prstGeom>
        </p:spPr>
        <p:txBody>
          <a:bodyPr/>
          <a:lstStyle>
            <a:lvl1pPr marL="0" indent="0" algn="ctr">
              <a:buNone/>
              <a:defRPr sz="2800" b="1">
                <a:solidFill>
                  <a:srgbClr val="18284B"/>
                </a:solidFill>
              </a:defRPr>
            </a:lvl1pPr>
            <a:lvl2pPr marL="457200" indent="0" algn="ctr">
              <a:buNone/>
              <a:defRPr b="1">
                <a:solidFill>
                  <a:schemeClr val="bg2">
                    <a:lumMod val="25000"/>
                  </a:schemeClr>
                </a:solidFill>
              </a:defRPr>
            </a:lvl2pPr>
          </a:lstStyle>
          <a:p>
            <a:pPr lvl="0"/>
            <a:r>
              <a:rPr lang="en-US" dirty="0"/>
              <a:t>Subtitle</a:t>
            </a:r>
          </a:p>
        </p:txBody>
      </p:sp>
      <p:sp>
        <p:nvSpPr>
          <p:cNvPr id="9" name="Chart Placeholder 5"/>
          <p:cNvSpPr>
            <a:spLocks noGrp="1"/>
          </p:cNvSpPr>
          <p:nvPr>
            <p:ph type="chart" sz="quarter" idx="15"/>
          </p:nvPr>
        </p:nvSpPr>
        <p:spPr>
          <a:xfrm>
            <a:off x="228600" y="1905000"/>
            <a:ext cx="8763000" cy="4191000"/>
          </a:xfrm>
          <a:prstGeom prst="rect">
            <a:avLst/>
          </a:prstGeom>
        </p:spPr>
        <p:txBody>
          <a:bodyPr/>
          <a:lstStyle>
            <a:lvl1pPr>
              <a:defRPr>
                <a:solidFill>
                  <a:srgbClr val="305197"/>
                </a:solidFill>
              </a:defRPr>
            </a:lvl1pPr>
          </a:lstStyle>
          <a:p>
            <a:r>
              <a:rPr lang="en-US" dirty="0"/>
              <a:t>Click icon to add chart</a:t>
            </a:r>
          </a:p>
        </p:txBody>
      </p:sp>
    </p:spTree>
    <p:extLst>
      <p:ext uri="{BB962C8B-B14F-4D97-AF65-F5344CB8AC3E}">
        <p14:creationId xmlns:p14="http://schemas.microsoft.com/office/powerpoint/2010/main" val="3474804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Only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Tree>
    <p:extLst>
      <p:ext uri="{BB962C8B-B14F-4D97-AF65-F5344CB8AC3E}">
        <p14:creationId xmlns:p14="http://schemas.microsoft.com/office/powerpoint/2010/main" val="4140114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Central Liquidity Facility</a:t>
            </a:r>
            <a:endParaRPr lang="en-US" dirty="0"/>
          </a:p>
        </p:txBody>
      </p:sp>
      <p:sp>
        <p:nvSpPr>
          <p:cNvPr id="4" name="Slide Number Placeholder 3"/>
          <p:cNvSpPr>
            <a:spLocks noGrp="1"/>
          </p:cNvSpPr>
          <p:nvPr>
            <p:ph type="sldNum" sz="quarter" idx="12"/>
          </p:nvPr>
        </p:nvSpPr>
        <p:spPr/>
        <p:txBody>
          <a:bodyPr/>
          <a:lstStyle/>
          <a:p>
            <a:fld id="{9E7C3A75-AEB5-40BB-845C-DDCD8E9B4C48}" type="slidenum">
              <a:rPr lang="en-US" smtClean="0"/>
              <a:t>‹#›</a:t>
            </a:fld>
            <a:endParaRPr lang="en-US" dirty="0"/>
          </a:p>
        </p:txBody>
      </p:sp>
    </p:spTree>
    <p:extLst>
      <p:ext uri="{BB962C8B-B14F-4D97-AF65-F5344CB8AC3E}">
        <p14:creationId xmlns:p14="http://schemas.microsoft.com/office/powerpoint/2010/main" val="40174436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image" Target="../media/image6.jpe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5.jpe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6" Type="http://schemas.openxmlformats.org/officeDocument/2006/relationships/image" Target="../media/image2.jpeg"/><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image" Target="../media/image1.jpeg"/><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9592"/>
            <a:ext cx="8229600" cy="73240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5" name="Footer Placeholder 4"/>
          <p:cNvSpPr>
            <a:spLocks noGrp="1"/>
          </p:cNvSpPr>
          <p:nvPr>
            <p:ph type="ftr" sz="quarter" idx="3"/>
          </p:nvPr>
        </p:nvSpPr>
        <p:spPr>
          <a:xfrm>
            <a:off x="4572000" y="6314223"/>
            <a:ext cx="2895600" cy="365125"/>
          </a:xfrm>
          <a:prstGeom prst="rect">
            <a:avLst/>
          </a:prstGeom>
        </p:spPr>
        <p:txBody>
          <a:bodyPr vert="horz" lIns="91440" tIns="45720" rIns="91440" bIns="45720" rtlCol="0" anchor="ctr"/>
          <a:lstStyle>
            <a:lvl1pPr algn="l">
              <a:defRPr sz="1400" b="1">
                <a:solidFill>
                  <a:schemeClr val="bg1"/>
                </a:solidFill>
                <a:latin typeface="Palatino Linotype" pitchFamily="18" charset="0"/>
              </a:defRPr>
            </a:lvl1pPr>
          </a:lstStyle>
          <a:p>
            <a:r>
              <a:rPr lang="en-US"/>
              <a:t>Central Liquidity Facility</a:t>
            </a:r>
            <a:endParaRPr lang="en-US" dirty="0"/>
          </a:p>
        </p:txBody>
      </p:sp>
      <p:sp>
        <p:nvSpPr>
          <p:cNvPr id="6" name="Slide Number Placeholder 5"/>
          <p:cNvSpPr>
            <a:spLocks noGrp="1"/>
          </p:cNvSpPr>
          <p:nvPr>
            <p:ph type="sldNum" sz="quarter" idx="4"/>
          </p:nvPr>
        </p:nvSpPr>
        <p:spPr>
          <a:xfrm>
            <a:off x="8534400" y="6314223"/>
            <a:ext cx="533400" cy="365125"/>
          </a:xfrm>
          <a:prstGeom prst="rect">
            <a:avLst/>
          </a:prstGeom>
        </p:spPr>
        <p:txBody>
          <a:bodyPr vert="horz" lIns="91440" tIns="45720" rIns="91440" bIns="45720" rtlCol="0" anchor="ctr"/>
          <a:lstStyle>
            <a:lvl1pPr algn="r">
              <a:defRPr sz="1200">
                <a:solidFill>
                  <a:schemeClr val="bg1"/>
                </a:solidFill>
              </a:defRPr>
            </a:lvl1pPr>
          </a:lstStyle>
          <a:p>
            <a:fld id="{9E7C3A75-AEB5-40BB-845C-DDCD8E9B4C48}" type="slidenum">
              <a:rPr lang="en-US" smtClean="0"/>
              <a:pPr/>
              <a:t>‹#›</a:t>
            </a:fld>
            <a:endParaRPr lang="en-US" dirty="0"/>
          </a:p>
        </p:txBody>
      </p:sp>
      <p:pic>
        <p:nvPicPr>
          <p:cNvPr id="4" name="Picture 3"/>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524" y="791592"/>
            <a:ext cx="9140952" cy="64008"/>
          </a:xfrm>
          <a:prstGeom prst="rect">
            <a:avLst/>
          </a:prstGeom>
        </p:spPr>
      </p:pic>
    </p:spTree>
    <p:extLst>
      <p:ext uri="{BB962C8B-B14F-4D97-AF65-F5344CB8AC3E}">
        <p14:creationId xmlns:p14="http://schemas.microsoft.com/office/powerpoint/2010/main" val="2865584950"/>
      </p:ext>
    </p:extLst>
  </p:cSld>
  <p:clrMap bg1="lt1" tx1="dk1" bg2="lt2" tx2="dk2" accent1="accent1" accent2="accent2" accent3="accent3" accent4="accent4" accent5="accent5" accent6="accent6" hlink="hlink" folHlink="folHlink"/>
  <p:sldLayoutIdLst>
    <p:sldLayoutId id="2147483706" r:id="rId1"/>
    <p:sldLayoutId id="2147483708" r:id="rId2"/>
    <p:sldLayoutId id="2147483707" r:id="rId3"/>
    <p:sldLayoutId id="2147483740" r:id="rId4"/>
    <p:sldLayoutId id="2147483709" r:id="rId5"/>
    <p:sldLayoutId id="2147483711" r:id="rId6"/>
    <p:sldLayoutId id="2147483726" r:id="rId7"/>
    <p:sldLayoutId id="2147483725" r:id="rId8"/>
    <p:sldLayoutId id="2147483712" r:id="rId9"/>
    <p:sldLayoutId id="2147483723" r:id="rId10"/>
    <p:sldLayoutId id="2147483722" r:id="rId11"/>
    <p:sldLayoutId id="2147483713" r:id="rId12"/>
    <p:sldLayoutId id="2147483714" r:id="rId13"/>
  </p:sldLayoutIdLst>
  <p:hf hdr="0" dt="0"/>
  <p:txStyles>
    <p:titleStyle>
      <a:lvl1pPr algn="ctr" defTabSz="914400" rtl="0" eaLnBrk="1" latinLnBrk="0" hangingPunct="1">
        <a:spcBef>
          <a:spcPct val="0"/>
        </a:spcBef>
        <a:buNone/>
        <a:defRPr sz="4400" b="1" kern="1200">
          <a:solidFill>
            <a:srgbClr val="18284B"/>
          </a:solidFill>
          <a:effectLst/>
          <a:latin typeface="Cambria" pitchFamily="18"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143" y="0"/>
            <a:ext cx="9141714" cy="6858000"/>
          </a:xfrm>
          <a:prstGeom prst="rect">
            <a:avLst/>
          </a:prstGeom>
          <a:noFill/>
        </p:spPr>
      </p:pic>
      <p:sp>
        <p:nvSpPr>
          <p:cNvPr id="2" name="Title Placeholder 1"/>
          <p:cNvSpPr>
            <a:spLocks noGrp="1"/>
          </p:cNvSpPr>
          <p:nvPr>
            <p:ph type="title"/>
          </p:nvPr>
        </p:nvSpPr>
        <p:spPr>
          <a:xfrm>
            <a:off x="457200" y="29592"/>
            <a:ext cx="8229600" cy="73240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5" name="Footer Placeholder 4"/>
          <p:cNvSpPr>
            <a:spLocks noGrp="1"/>
          </p:cNvSpPr>
          <p:nvPr>
            <p:ph type="ftr" sz="quarter" idx="3"/>
          </p:nvPr>
        </p:nvSpPr>
        <p:spPr>
          <a:xfrm>
            <a:off x="1905000" y="6315076"/>
            <a:ext cx="2895600" cy="365125"/>
          </a:xfrm>
          <a:prstGeom prst="rect">
            <a:avLst/>
          </a:prstGeom>
        </p:spPr>
        <p:txBody>
          <a:bodyPr vert="horz" lIns="91440" tIns="45720" rIns="91440" bIns="45720" rtlCol="0" anchor="ctr"/>
          <a:lstStyle>
            <a:lvl1pPr algn="l">
              <a:defRPr sz="1400" b="1">
                <a:solidFill>
                  <a:schemeClr val="bg1"/>
                </a:solidFill>
                <a:latin typeface="Palatino Linotype" pitchFamily="18" charset="0"/>
              </a:defRPr>
            </a:lvl1pPr>
          </a:lstStyle>
          <a:p>
            <a:r>
              <a:rPr lang="en-US"/>
              <a:t>Examiner Webinar - Liquidity Risk</a:t>
            </a:r>
            <a:endParaRPr lang="en-US" dirty="0"/>
          </a:p>
        </p:txBody>
      </p:sp>
      <p:sp>
        <p:nvSpPr>
          <p:cNvPr id="6" name="Slide Number Placeholder 5"/>
          <p:cNvSpPr>
            <a:spLocks noGrp="1"/>
          </p:cNvSpPr>
          <p:nvPr>
            <p:ph type="sldNum" sz="quarter" idx="4"/>
          </p:nvPr>
        </p:nvSpPr>
        <p:spPr>
          <a:xfrm>
            <a:off x="8534400" y="6315076"/>
            <a:ext cx="533400" cy="365125"/>
          </a:xfrm>
          <a:prstGeom prst="rect">
            <a:avLst/>
          </a:prstGeom>
        </p:spPr>
        <p:txBody>
          <a:bodyPr vert="horz" lIns="91440" tIns="45720" rIns="91440" bIns="45720" rtlCol="0" anchor="ctr"/>
          <a:lstStyle>
            <a:lvl1pPr algn="r">
              <a:defRPr sz="1200">
                <a:solidFill>
                  <a:schemeClr val="bg1"/>
                </a:solidFill>
              </a:defRPr>
            </a:lvl1pPr>
          </a:lstStyle>
          <a:p>
            <a:fld id="{9E7C3A75-AEB5-40BB-845C-DDCD8E9B4C48}" type="slidenum">
              <a:rPr lang="en-US" smtClean="0"/>
              <a:pPr/>
              <a:t>‹#›</a:t>
            </a:fld>
            <a:endParaRPr lang="en-US" dirty="0"/>
          </a:p>
        </p:txBody>
      </p:sp>
      <p:pic>
        <p:nvPicPr>
          <p:cNvPr id="4" name="Picture 3"/>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0" y="889000"/>
            <a:ext cx="9144000" cy="64024"/>
          </a:xfrm>
          <a:prstGeom prst="rect">
            <a:avLst/>
          </a:prstGeom>
        </p:spPr>
      </p:pic>
    </p:spTree>
    <p:extLst>
      <p:ext uri="{BB962C8B-B14F-4D97-AF65-F5344CB8AC3E}">
        <p14:creationId xmlns:p14="http://schemas.microsoft.com/office/powerpoint/2010/main" val="2803834786"/>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Lst>
  <p:hf hdr="0" dt="0"/>
  <p:txStyles>
    <p:titleStyle>
      <a:lvl1pPr algn="ctr" defTabSz="914378" rtl="0" eaLnBrk="1" latinLnBrk="0" hangingPunct="1">
        <a:spcBef>
          <a:spcPct val="0"/>
        </a:spcBef>
        <a:buNone/>
        <a:defRPr sz="4400" b="1" kern="1200">
          <a:solidFill>
            <a:srgbClr val="18284A"/>
          </a:solidFill>
          <a:effectLst/>
          <a:latin typeface="Cambria" pitchFamily="18" charset="0"/>
          <a:ea typeface="+mj-ea"/>
          <a:cs typeface="+mj-cs"/>
        </a:defRPr>
      </a:lvl1pPr>
    </p:titleStyle>
    <p:bodyStyle>
      <a:lvl1pPr marL="342892" indent="-342892" algn="l" defTabSz="914378"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1" indent="-285743" algn="l" defTabSz="914378"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72" indent="-228594" algn="l" defTabSz="914378"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8"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9592"/>
            <a:ext cx="8229600" cy="73240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5" name="Footer Placeholder 4"/>
          <p:cNvSpPr>
            <a:spLocks noGrp="1"/>
          </p:cNvSpPr>
          <p:nvPr>
            <p:ph type="ftr" sz="quarter" idx="3"/>
          </p:nvPr>
        </p:nvSpPr>
        <p:spPr>
          <a:xfrm>
            <a:off x="4572000" y="6314227"/>
            <a:ext cx="2895600" cy="365125"/>
          </a:xfrm>
          <a:prstGeom prst="rect">
            <a:avLst/>
          </a:prstGeom>
        </p:spPr>
        <p:txBody>
          <a:bodyPr vert="horz" lIns="91440" tIns="45720" rIns="91440" bIns="45720" rtlCol="0" anchor="ctr"/>
          <a:lstStyle>
            <a:lvl1pPr algn="l">
              <a:defRPr sz="1050" b="1">
                <a:solidFill>
                  <a:schemeClr val="bg1"/>
                </a:solidFill>
                <a:latin typeface="Palatino Linotype" pitchFamily="18" charset="0"/>
              </a:defRPr>
            </a:lvl1pPr>
          </a:lstStyle>
          <a:p>
            <a:r>
              <a:rPr lang="en-US"/>
              <a:t>Central Liquidity Facility</a:t>
            </a:r>
            <a:endParaRPr lang="en-US" dirty="0"/>
          </a:p>
        </p:txBody>
      </p:sp>
      <p:sp>
        <p:nvSpPr>
          <p:cNvPr id="6" name="Slide Number Placeholder 5"/>
          <p:cNvSpPr>
            <a:spLocks noGrp="1"/>
          </p:cNvSpPr>
          <p:nvPr>
            <p:ph type="sldNum" sz="quarter" idx="4"/>
          </p:nvPr>
        </p:nvSpPr>
        <p:spPr>
          <a:xfrm>
            <a:off x="8534400" y="6314227"/>
            <a:ext cx="533400" cy="365125"/>
          </a:xfrm>
          <a:prstGeom prst="rect">
            <a:avLst/>
          </a:prstGeom>
        </p:spPr>
        <p:txBody>
          <a:bodyPr vert="horz" lIns="91440" tIns="45720" rIns="91440" bIns="45720" rtlCol="0" anchor="ctr"/>
          <a:lstStyle>
            <a:lvl1pPr algn="r">
              <a:defRPr sz="900">
                <a:solidFill>
                  <a:schemeClr val="bg1"/>
                </a:solidFill>
              </a:defRPr>
            </a:lvl1pPr>
          </a:lstStyle>
          <a:p>
            <a:fld id="{9E7C3A75-AEB5-40BB-845C-DDCD8E9B4C48}" type="slidenum">
              <a:rPr lang="en-US" smtClean="0"/>
              <a:pPr/>
              <a:t>‹#›</a:t>
            </a:fld>
            <a:endParaRPr lang="en-US" dirty="0"/>
          </a:p>
        </p:txBody>
      </p:sp>
      <p:pic>
        <p:nvPicPr>
          <p:cNvPr id="4" name="Picture 3"/>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524" y="791592"/>
            <a:ext cx="9140952" cy="64008"/>
          </a:xfrm>
          <a:prstGeom prst="rect">
            <a:avLst/>
          </a:prstGeom>
        </p:spPr>
      </p:pic>
    </p:spTree>
    <p:extLst>
      <p:ext uri="{BB962C8B-B14F-4D97-AF65-F5344CB8AC3E}">
        <p14:creationId xmlns:p14="http://schemas.microsoft.com/office/powerpoint/2010/main" val="366995674"/>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 id="2147483768" r:id="rId13"/>
  </p:sldLayoutIdLst>
  <p:hf hdr="0" dt="0"/>
  <p:txStyles>
    <p:titleStyle>
      <a:lvl1pPr algn="ctr" defTabSz="685783" rtl="0" eaLnBrk="1" latinLnBrk="0" hangingPunct="1">
        <a:spcBef>
          <a:spcPct val="0"/>
        </a:spcBef>
        <a:buNone/>
        <a:defRPr sz="3300" b="1" kern="1200">
          <a:solidFill>
            <a:srgbClr val="18284B"/>
          </a:solidFill>
          <a:effectLst/>
          <a:latin typeface="Cambria" pitchFamily="18" charset="0"/>
          <a:ea typeface="+mj-ea"/>
          <a:cs typeface="+mj-cs"/>
        </a:defRPr>
      </a:lvl1pPr>
    </p:titleStyle>
    <p:bodyStyle>
      <a:lvl1pPr marL="257168" indent="-257168" algn="l" defTabSz="685783"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199" indent="-214308" algn="l" defTabSz="685783"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28" indent="-171446" algn="l" defTabSz="685783"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20"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12"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03"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3" Type="http://schemas.openxmlformats.org/officeDocument/2006/relationships/hyperlink" Target="mailto:CLFmail@ncua.gov" TargetMode="External"/><Relationship Id="rId2" Type="http://schemas.openxmlformats.org/officeDocument/2006/relationships/notesSlide" Target="../notesSlides/notesSlide8.xml"/><Relationship Id="rId1" Type="http://schemas.openxmlformats.org/officeDocument/2006/relationships/slideLayout" Target="../slideLayouts/slideLayout11.xml"/><Relationship Id="rId5" Type="http://schemas.openxmlformats.org/officeDocument/2006/relationships/hyperlink" Target="https://www.ncua.gov/support-services/central-liquidity-facility" TargetMode="Externa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271167"/>
            <a:ext cx="8229600" cy="1475417"/>
          </a:xfrm>
        </p:spPr>
        <p:txBody>
          <a:bodyPr/>
          <a:lstStyle/>
          <a:p>
            <a:r>
              <a:rPr lang="en-US" sz="4400" dirty="0">
                <a:latin typeface="Cambria" panose="02040503050406030204" pitchFamily="18" charset="0"/>
              </a:rPr>
              <a:t>Central Liquidity Facility </a:t>
            </a:r>
            <a:br>
              <a:rPr lang="en-US" sz="4400" dirty="0">
                <a:latin typeface="Cambria" panose="02040503050406030204" pitchFamily="18" charset="0"/>
              </a:rPr>
            </a:br>
            <a:r>
              <a:rPr lang="en-US" sz="4400" dirty="0">
                <a:latin typeface="Cambria" panose="02040503050406030204" pitchFamily="18" charset="0"/>
              </a:rPr>
              <a:t>(CLF)</a:t>
            </a:r>
          </a:p>
        </p:txBody>
      </p:sp>
      <p:sp>
        <p:nvSpPr>
          <p:cNvPr id="3" name="Subtitle 2"/>
          <p:cNvSpPr>
            <a:spLocks noGrp="1"/>
          </p:cNvSpPr>
          <p:nvPr>
            <p:ph type="subTitle" idx="1"/>
          </p:nvPr>
        </p:nvSpPr>
        <p:spPr>
          <a:xfrm>
            <a:off x="3810000" y="4343400"/>
            <a:ext cx="1828800" cy="685800"/>
          </a:xfrm>
        </p:spPr>
        <p:txBody>
          <a:bodyPr/>
          <a:lstStyle/>
          <a:p>
            <a:r>
              <a:rPr lang="en-US" sz="3000" dirty="0">
                <a:latin typeface="+mj-lt"/>
              </a:rPr>
              <a:t>June 2023</a:t>
            </a:r>
          </a:p>
        </p:txBody>
      </p:sp>
      <p:sp>
        <p:nvSpPr>
          <p:cNvPr id="4" name="Text Placeholder 3"/>
          <p:cNvSpPr>
            <a:spLocks noGrp="1"/>
          </p:cNvSpPr>
          <p:nvPr>
            <p:ph type="body" sz="quarter" idx="10"/>
          </p:nvPr>
        </p:nvSpPr>
        <p:spPr>
          <a:xfrm>
            <a:off x="4800600" y="381000"/>
            <a:ext cx="4343400" cy="498328"/>
          </a:xfrm>
        </p:spPr>
        <p:txBody>
          <a:bodyPr/>
          <a:lstStyle/>
          <a:p>
            <a:pPr>
              <a:spcBef>
                <a:spcPts val="0"/>
              </a:spcBef>
            </a:pPr>
            <a:r>
              <a:rPr lang="en-US" sz="2000" dirty="0">
                <a:solidFill>
                  <a:prstClr val="white"/>
                </a:solidFill>
                <a:latin typeface="Calibri" pitchFamily="34" charset="0"/>
                <a:cs typeface="Calibri" pitchFamily="34" charset="0"/>
              </a:rPr>
              <a:t>Anthony Cappetta, President, CLF</a:t>
            </a:r>
          </a:p>
        </p:txBody>
      </p:sp>
      <p:sp>
        <p:nvSpPr>
          <p:cNvPr id="5" name="Subtitle 2">
            <a:extLst>
              <a:ext uri="{FF2B5EF4-FFF2-40B4-BE49-F238E27FC236}">
                <a16:creationId xmlns:a16="http://schemas.microsoft.com/office/drawing/2014/main" id="{D1608CD4-4E7A-6A1F-0BD2-D193FE809D4E}"/>
              </a:ext>
            </a:extLst>
          </p:cNvPr>
          <p:cNvSpPr txBox="1">
            <a:spLocks/>
          </p:cNvSpPr>
          <p:nvPr/>
        </p:nvSpPr>
        <p:spPr>
          <a:xfrm>
            <a:off x="4572000" y="6142366"/>
            <a:ext cx="4327236" cy="685800"/>
          </a:xfrm>
          <a:prstGeom prst="rect">
            <a:avLst/>
          </a:prstGeom>
        </p:spPr>
        <p:txBody>
          <a:bodyPr/>
          <a:lstStyle>
            <a:lvl1pPr marL="0" indent="0" algn="ctr" defTabSz="914400" rtl="0" eaLnBrk="1" latinLnBrk="0" hangingPunct="1">
              <a:spcBef>
                <a:spcPct val="20000"/>
              </a:spcBef>
              <a:buFont typeface="Arial" pitchFamily="34" charset="0"/>
              <a:buNone/>
              <a:defRPr sz="3200" kern="1200">
                <a:solidFill>
                  <a:schemeClr val="tx1"/>
                </a:solidFill>
                <a:latin typeface="Palatino Linotype" pitchFamily="18"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1400" i="1" dirty="0">
                <a:solidFill>
                  <a:schemeClr val="bg1">
                    <a:lumMod val="95000"/>
                  </a:schemeClr>
                </a:solidFill>
                <a:latin typeface="Calibri" panose="020F0502020204030204" pitchFamily="34" charset="0"/>
                <a:ea typeface="Calibri" panose="020F0502020204030204" pitchFamily="34" charset="0"/>
              </a:rPr>
              <a:t>Any opinions expressed are the views of the presenters and do not necessarily reflect those of the National Credit Union Administration or the NCUA Board.</a:t>
            </a:r>
            <a:endParaRPr lang="en-US" sz="1400" dirty="0">
              <a:solidFill>
                <a:schemeClr val="bg1">
                  <a:lumMod val="95000"/>
                </a:schemeClr>
              </a:solidFill>
              <a:latin typeface="Calibri" panose="020F0502020204030204" pitchFamily="34" charset="0"/>
              <a:ea typeface="Calibri" panose="020F0502020204030204" pitchFamily="34" charset="0"/>
            </a:endParaRPr>
          </a:p>
          <a:p>
            <a:endParaRPr lang="en-US" sz="3000" dirty="0">
              <a:latin typeface="+mj-lt"/>
            </a:endParaRPr>
          </a:p>
        </p:txBody>
      </p:sp>
    </p:spTree>
    <p:extLst>
      <p:ext uri="{BB962C8B-B14F-4D97-AF65-F5344CB8AC3E}">
        <p14:creationId xmlns:p14="http://schemas.microsoft.com/office/powerpoint/2010/main" val="39878977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p:cNvSpPr>
            <a:spLocks noGrp="1"/>
          </p:cNvSpPr>
          <p:nvPr>
            <p:ph type="ftr" sz="quarter" idx="11"/>
          </p:nvPr>
        </p:nvSpPr>
        <p:spPr>
          <a:xfrm>
            <a:off x="4572000" y="6314223"/>
            <a:ext cx="28956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Palatino Linotype" pitchFamily="18" charset="0"/>
                <a:ea typeface="+mn-ea"/>
                <a:cs typeface="+mn-cs"/>
              </a:rPr>
              <a:t>Central Liquidity Facility</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7C3A75-AEB5-40BB-845C-DDCD8E9B4C48}" type="slidenum">
              <a:rPr kumimoji="0" lang="en-US" sz="9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900"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Title 6">
            <a:extLst>
              <a:ext uri="{FF2B5EF4-FFF2-40B4-BE49-F238E27FC236}">
                <a16:creationId xmlns:a16="http://schemas.microsoft.com/office/drawing/2014/main" id="{4162C17A-26C3-7E32-5BE5-1FD4F37E1280}"/>
              </a:ext>
            </a:extLst>
          </p:cNvPr>
          <p:cNvSpPr>
            <a:spLocks noGrp="1"/>
          </p:cNvSpPr>
          <p:nvPr>
            <p:ph type="title"/>
          </p:nvPr>
        </p:nvSpPr>
        <p:spPr/>
        <p:txBody>
          <a:bodyPr/>
          <a:lstStyle/>
          <a:p>
            <a:r>
              <a:rPr lang="en-US" sz="3600" dirty="0"/>
              <a:t>Accessing CLF</a:t>
            </a:r>
            <a:endParaRPr lang="en-US" dirty="0"/>
          </a:p>
        </p:txBody>
      </p:sp>
      <p:sp>
        <p:nvSpPr>
          <p:cNvPr id="10" name="Content Placeholder 4">
            <a:extLst>
              <a:ext uri="{FF2B5EF4-FFF2-40B4-BE49-F238E27FC236}">
                <a16:creationId xmlns:a16="http://schemas.microsoft.com/office/drawing/2014/main" id="{C5022F43-F5B0-DF2A-109E-233D0FF45CA9}"/>
              </a:ext>
            </a:extLst>
          </p:cNvPr>
          <p:cNvSpPr>
            <a:spLocks noGrp="1"/>
          </p:cNvSpPr>
          <p:nvPr>
            <p:ph sz="quarter" idx="13"/>
          </p:nvPr>
        </p:nvSpPr>
        <p:spPr>
          <a:xfrm>
            <a:off x="212212" y="881356"/>
            <a:ext cx="8626988" cy="5214644"/>
          </a:xfrm>
        </p:spPr>
        <p:txBody>
          <a:bodyPr/>
          <a:lstStyle/>
          <a:p>
            <a:pPr marL="342900" indent="-342900" defTabSz="914400">
              <a:spcBef>
                <a:spcPts val="600"/>
              </a:spcBef>
              <a:spcAft>
                <a:spcPts val="600"/>
              </a:spcAft>
            </a:pPr>
            <a:r>
              <a:rPr lang="en-US" b="0" dirty="0"/>
              <a:t>Access requires membership</a:t>
            </a:r>
          </a:p>
          <a:p>
            <a:pPr marL="342900" indent="-342900" defTabSz="914400">
              <a:spcBef>
                <a:spcPts val="600"/>
              </a:spcBef>
              <a:spcAft>
                <a:spcPts val="600"/>
              </a:spcAft>
            </a:pPr>
            <a:r>
              <a:rPr lang="en-US" b="0" dirty="0"/>
              <a:t>Corporates Credit Unions are CLF Correspondents (Fiduciaries)</a:t>
            </a:r>
          </a:p>
          <a:p>
            <a:pPr marL="342900" indent="-342900" defTabSz="914400">
              <a:spcBef>
                <a:spcPts val="600"/>
              </a:spcBef>
              <a:spcAft>
                <a:spcPts val="600"/>
              </a:spcAft>
            </a:pPr>
            <a:r>
              <a:rPr lang="en-US" b="0" dirty="0"/>
              <a:t>Accessing the CLF does not mean the NPCU is in trouble</a:t>
            </a:r>
          </a:p>
          <a:p>
            <a:pPr marL="342900" indent="-342900" defTabSz="914400">
              <a:spcBef>
                <a:spcPts val="600"/>
              </a:spcBef>
              <a:spcAft>
                <a:spcPts val="600"/>
              </a:spcAft>
            </a:pPr>
            <a:r>
              <a:rPr lang="en-US" b="0" dirty="0"/>
              <a:t>Advances are underwritten for creditworthiness &amp; “liquidity need” and secured with first priority security interest in collateral </a:t>
            </a:r>
          </a:p>
          <a:p>
            <a:pPr marL="342900" indent="-342900" defTabSz="914400">
              <a:spcBef>
                <a:spcPts val="600"/>
              </a:spcBef>
              <a:spcAft>
                <a:spcPts val="600"/>
              </a:spcAft>
            </a:pPr>
            <a:r>
              <a:rPr lang="en-US" b="0" dirty="0"/>
              <a:t>NCUA Regional Directors, and SSAs in the case of state-chartered CUs, also provide input to ensure that the liquidity need is consistent with CLF's intended purpose and that the underlying reasons for the liquidity need do not constitute grounds for a material safety and soundness concern. </a:t>
            </a:r>
          </a:p>
          <a:p>
            <a:pPr marL="642931" lvl="1" indent="-342900" defTabSz="914400">
              <a:spcBef>
                <a:spcPts val="600"/>
              </a:spcBef>
              <a:spcAft>
                <a:spcPts val="600"/>
              </a:spcAft>
            </a:pPr>
            <a:r>
              <a:rPr lang="en-US" b="0" dirty="0"/>
              <a:t>In the case of a non-federally insured credit union, the CLF will confer with the private insurer</a:t>
            </a:r>
          </a:p>
          <a:p>
            <a:pPr marL="342900" indent="-342900" defTabSz="914400">
              <a:spcBef>
                <a:spcPts val="600"/>
              </a:spcBef>
              <a:spcAft>
                <a:spcPts val="600"/>
              </a:spcAft>
            </a:pPr>
            <a:endParaRPr lang="en-US" sz="2800" b="0" dirty="0"/>
          </a:p>
          <a:p>
            <a:endParaRPr lang="en-US" sz="2400" b="0" dirty="0"/>
          </a:p>
          <a:p>
            <a:pPr marL="0" indent="0">
              <a:buNone/>
            </a:pPr>
            <a:endParaRPr lang="en-US" sz="2400" b="0" dirty="0"/>
          </a:p>
          <a:p>
            <a:endParaRPr lang="en-US" sz="2400" b="0" dirty="0"/>
          </a:p>
          <a:p>
            <a:pPr lvl="1"/>
            <a:endParaRPr lang="en-US" sz="2000" b="0" dirty="0"/>
          </a:p>
        </p:txBody>
      </p:sp>
    </p:spTree>
    <p:extLst>
      <p:ext uri="{BB962C8B-B14F-4D97-AF65-F5344CB8AC3E}">
        <p14:creationId xmlns:p14="http://schemas.microsoft.com/office/powerpoint/2010/main" val="20531402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592"/>
            <a:ext cx="8229600" cy="732408"/>
          </a:xfrm>
        </p:spPr>
        <p:txBody>
          <a:bodyPr>
            <a:normAutofit/>
          </a:bodyPr>
          <a:lstStyle/>
          <a:p>
            <a:r>
              <a:rPr lang="en-US" sz="3200" dirty="0"/>
              <a:t>Liquidity Need and Creditworthiness</a:t>
            </a:r>
          </a:p>
        </p:txBody>
      </p:sp>
      <p:sp>
        <p:nvSpPr>
          <p:cNvPr id="6" name="Footer Placeholder 2"/>
          <p:cNvSpPr>
            <a:spLocks noGrp="1"/>
          </p:cNvSpPr>
          <p:nvPr>
            <p:ph type="ftr" sz="quarter" idx="11"/>
          </p:nvPr>
        </p:nvSpPr>
        <p:spPr>
          <a:xfrm>
            <a:off x="4572000" y="6314223"/>
            <a:ext cx="28956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Palatino Linotype" pitchFamily="18" charset="0"/>
                <a:ea typeface="+mn-ea"/>
                <a:cs typeface="+mn-cs"/>
              </a:rPr>
              <a:t>Central Liquidity Facility</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7C3A75-AEB5-40BB-845C-DDCD8E9B4C48}" type="slidenum">
              <a:rPr kumimoji="0" lang="en-US" sz="9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90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Content Placeholder 4"/>
          <p:cNvSpPr>
            <a:spLocks noGrp="1"/>
          </p:cNvSpPr>
          <p:nvPr>
            <p:ph sz="quarter" idx="13"/>
          </p:nvPr>
        </p:nvSpPr>
        <p:spPr>
          <a:xfrm>
            <a:off x="152400" y="877957"/>
            <a:ext cx="8915400" cy="3313043"/>
          </a:xfrm>
        </p:spPr>
        <p:txBody>
          <a:bodyPr/>
          <a:lstStyle/>
          <a:p>
            <a:pPr>
              <a:lnSpc>
                <a:spcPct val="111000"/>
              </a:lnSpc>
              <a:spcBef>
                <a:spcPts val="0"/>
              </a:spcBef>
              <a:spcAft>
                <a:spcPts val="600"/>
              </a:spcAft>
            </a:pPr>
            <a:r>
              <a:rPr lang="en-US" b="0" dirty="0"/>
              <a:t>The CLF evaluates liquidity needs and creditworthiness using a variety of information, as detailed in NCUA regulations § 725.18, which may include (but is not limited to):</a:t>
            </a:r>
          </a:p>
          <a:p>
            <a:pPr lvl="1">
              <a:lnSpc>
                <a:spcPct val="111000"/>
              </a:lnSpc>
              <a:spcBef>
                <a:spcPts val="0"/>
              </a:spcBef>
              <a:spcAft>
                <a:spcPts val="600"/>
              </a:spcAft>
            </a:pPr>
            <a:r>
              <a:rPr lang="en-US" sz="2000" dirty="0"/>
              <a:t>Stated purpose of the loan;</a:t>
            </a:r>
          </a:p>
          <a:p>
            <a:pPr lvl="1">
              <a:lnSpc>
                <a:spcPct val="111000"/>
              </a:lnSpc>
              <a:spcBef>
                <a:spcPts val="0"/>
              </a:spcBef>
              <a:spcAft>
                <a:spcPts val="600"/>
              </a:spcAft>
            </a:pPr>
            <a:r>
              <a:rPr lang="en-US" sz="2000" dirty="0"/>
              <a:t>Borrower’s plan and ability to repay the loan;</a:t>
            </a:r>
          </a:p>
          <a:p>
            <a:pPr lvl="1">
              <a:lnSpc>
                <a:spcPct val="111000"/>
              </a:lnSpc>
              <a:spcBef>
                <a:spcPts val="0"/>
              </a:spcBef>
              <a:spcAft>
                <a:spcPts val="600"/>
              </a:spcAft>
            </a:pPr>
            <a:r>
              <a:rPr lang="en-US" sz="2000" dirty="0"/>
              <a:t>Statutory limitations on borrowing;</a:t>
            </a:r>
          </a:p>
          <a:p>
            <a:pPr lvl="1">
              <a:lnSpc>
                <a:spcPct val="111000"/>
              </a:lnSpc>
              <a:spcBef>
                <a:spcPts val="0"/>
              </a:spcBef>
              <a:spcAft>
                <a:spcPts val="600"/>
              </a:spcAft>
            </a:pPr>
            <a:r>
              <a:rPr lang="en-US" sz="2000" dirty="0"/>
              <a:t>Borrower’s current financial condition, information from sources like Call Reports and Financial Performance Reports; some important metrics include:</a:t>
            </a:r>
            <a:endParaRPr lang="en-US" sz="1400" b="0" dirty="0"/>
          </a:p>
        </p:txBody>
      </p:sp>
      <p:sp>
        <p:nvSpPr>
          <p:cNvPr id="7" name="Content Placeholder 4">
            <a:extLst>
              <a:ext uri="{FF2B5EF4-FFF2-40B4-BE49-F238E27FC236}">
                <a16:creationId xmlns:a16="http://schemas.microsoft.com/office/drawing/2014/main" id="{F79CEFA6-44F4-4BE6-AD7E-7B6B6222A3E7}"/>
              </a:ext>
            </a:extLst>
          </p:cNvPr>
          <p:cNvSpPr txBox="1">
            <a:spLocks/>
          </p:cNvSpPr>
          <p:nvPr/>
        </p:nvSpPr>
        <p:spPr>
          <a:xfrm>
            <a:off x="685800" y="4191000"/>
            <a:ext cx="3124200" cy="1447800"/>
          </a:xfrm>
          <a:prstGeom prst="rect">
            <a:avLst/>
          </a:prstGeom>
        </p:spPr>
        <p:txBody>
          <a:bodyPr/>
          <a:lstStyle>
            <a:lvl1pPr marL="257168" indent="-257168" algn="l" defTabSz="685783" rtl="0" eaLnBrk="1" latinLnBrk="0" hangingPunct="1">
              <a:spcBef>
                <a:spcPct val="20000"/>
              </a:spcBef>
              <a:buFont typeface="Arial" pitchFamily="34" charset="0"/>
              <a:buChar char="•"/>
              <a:defRPr sz="2400" b="1" kern="1200">
                <a:solidFill>
                  <a:srgbClr val="305197"/>
                </a:solidFill>
                <a:latin typeface="+mn-lt"/>
                <a:ea typeface="+mn-ea"/>
                <a:cs typeface="+mn-cs"/>
              </a:defRPr>
            </a:lvl1pPr>
            <a:lvl2pPr marL="557199" indent="-214308" algn="l" defTabSz="685783" rtl="0" eaLnBrk="1" latinLnBrk="0" hangingPunct="1">
              <a:spcBef>
                <a:spcPct val="20000"/>
              </a:spcBef>
              <a:buFont typeface="Arial" pitchFamily="34" charset="0"/>
              <a:buChar char="–"/>
              <a:defRPr sz="2100" kern="1200">
                <a:solidFill>
                  <a:srgbClr val="497AE4"/>
                </a:solidFill>
                <a:latin typeface="+mn-lt"/>
                <a:ea typeface="+mn-ea"/>
                <a:cs typeface="+mn-cs"/>
              </a:defRPr>
            </a:lvl2pPr>
            <a:lvl3pPr marL="857228" indent="-171446" algn="l" defTabSz="685783"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20"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12"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03"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lvl="2">
              <a:lnSpc>
                <a:spcPct val="111000"/>
              </a:lnSpc>
              <a:spcBef>
                <a:spcPts val="0"/>
              </a:spcBef>
              <a:spcAft>
                <a:spcPts val="600"/>
              </a:spcAft>
            </a:pPr>
            <a:r>
              <a:rPr lang="en-US" sz="1600" dirty="0"/>
              <a:t>Earnings</a:t>
            </a:r>
          </a:p>
          <a:p>
            <a:pPr lvl="2">
              <a:lnSpc>
                <a:spcPct val="111000"/>
              </a:lnSpc>
              <a:spcBef>
                <a:spcPts val="0"/>
              </a:spcBef>
              <a:spcAft>
                <a:spcPts val="600"/>
              </a:spcAft>
            </a:pPr>
            <a:r>
              <a:rPr lang="en-US" sz="1600" dirty="0"/>
              <a:t>Net Worth/Total Assets</a:t>
            </a:r>
          </a:p>
          <a:p>
            <a:pPr lvl="2">
              <a:lnSpc>
                <a:spcPct val="111000"/>
              </a:lnSpc>
              <a:spcBef>
                <a:spcPts val="0"/>
              </a:spcBef>
              <a:spcAft>
                <a:spcPts val="600"/>
              </a:spcAft>
            </a:pPr>
            <a:r>
              <a:rPr lang="en-US" sz="1600" dirty="0"/>
              <a:t>GAAP Tangible Equity </a:t>
            </a:r>
          </a:p>
          <a:p>
            <a:pPr lvl="2">
              <a:lnSpc>
                <a:spcPct val="111000"/>
              </a:lnSpc>
              <a:spcBef>
                <a:spcPts val="0"/>
              </a:spcBef>
              <a:spcAft>
                <a:spcPts val="600"/>
              </a:spcAft>
            </a:pPr>
            <a:r>
              <a:rPr lang="en-US" sz="1600" dirty="0"/>
              <a:t>Stressed Tangible Equity</a:t>
            </a:r>
          </a:p>
          <a:p>
            <a:pPr marL="685782" lvl="2" indent="0">
              <a:lnSpc>
                <a:spcPct val="111000"/>
              </a:lnSpc>
              <a:spcBef>
                <a:spcPts val="0"/>
              </a:spcBef>
              <a:spcAft>
                <a:spcPts val="600"/>
              </a:spcAft>
              <a:buFont typeface="Arial" pitchFamily="34" charset="0"/>
              <a:buNone/>
            </a:pPr>
            <a:endParaRPr lang="en-US" sz="1400" dirty="0"/>
          </a:p>
          <a:p>
            <a:pPr lvl="1">
              <a:lnSpc>
                <a:spcPct val="111000"/>
              </a:lnSpc>
              <a:spcBef>
                <a:spcPts val="0"/>
              </a:spcBef>
              <a:spcAft>
                <a:spcPts val="600"/>
              </a:spcAft>
            </a:pPr>
            <a:endParaRPr lang="en-US" sz="1400" dirty="0"/>
          </a:p>
        </p:txBody>
      </p:sp>
      <p:sp>
        <p:nvSpPr>
          <p:cNvPr id="8" name="Content Placeholder 4">
            <a:extLst>
              <a:ext uri="{FF2B5EF4-FFF2-40B4-BE49-F238E27FC236}">
                <a16:creationId xmlns:a16="http://schemas.microsoft.com/office/drawing/2014/main" id="{BACB8B89-26CC-4445-B641-0B75CE70C2B0}"/>
              </a:ext>
            </a:extLst>
          </p:cNvPr>
          <p:cNvSpPr txBox="1">
            <a:spLocks/>
          </p:cNvSpPr>
          <p:nvPr/>
        </p:nvSpPr>
        <p:spPr>
          <a:xfrm>
            <a:off x="3810000" y="4191000"/>
            <a:ext cx="4419600" cy="1447800"/>
          </a:xfrm>
          <a:prstGeom prst="rect">
            <a:avLst/>
          </a:prstGeom>
        </p:spPr>
        <p:txBody>
          <a:bodyPr/>
          <a:lstStyle>
            <a:lvl1pPr marL="257168" indent="-257168" algn="l" defTabSz="685783" rtl="0" eaLnBrk="1" latinLnBrk="0" hangingPunct="1">
              <a:spcBef>
                <a:spcPct val="20000"/>
              </a:spcBef>
              <a:buFont typeface="Arial" pitchFamily="34" charset="0"/>
              <a:buChar char="•"/>
              <a:defRPr sz="2400" b="1" kern="1200">
                <a:solidFill>
                  <a:srgbClr val="305197"/>
                </a:solidFill>
                <a:latin typeface="+mn-lt"/>
                <a:ea typeface="+mn-ea"/>
                <a:cs typeface="+mn-cs"/>
              </a:defRPr>
            </a:lvl1pPr>
            <a:lvl2pPr marL="557199" indent="-214308" algn="l" defTabSz="685783" rtl="0" eaLnBrk="1" latinLnBrk="0" hangingPunct="1">
              <a:spcBef>
                <a:spcPct val="20000"/>
              </a:spcBef>
              <a:buFont typeface="Arial" pitchFamily="34" charset="0"/>
              <a:buChar char="–"/>
              <a:defRPr sz="2100" kern="1200">
                <a:solidFill>
                  <a:srgbClr val="497AE4"/>
                </a:solidFill>
                <a:latin typeface="+mn-lt"/>
                <a:ea typeface="+mn-ea"/>
                <a:cs typeface="+mn-cs"/>
              </a:defRPr>
            </a:lvl2pPr>
            <a:lvl3pPr marL="857228" indent="-171446" algn="l" defTabSz="685783"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20"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12"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03"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lvl="2">
              <a:lnSpc>
                <a:spcPct val="111000"/>
              </a:lnSpc>
              <a:spcBef>
                <a:spcPts val="0"/>
              </a:spcBef>
              <a:spcAft>
                <a:spcPts val="600"/>
              </a:spcAft>
            </a:pPr>
            <a:r>
              <a:rPr lang="en-US" sz="1600" dirty="0"/>
              <a:t>Loan to Share Ratio</a:t>
            </a:r>
          </a:p>
          <a:p>
            <a:pPr lvl="2">
              <a:lnSpc>
                <a:spcPct val="111000"/>
              </a:lnSpc>
              <a:spcBef>
                <a:spcPts val="0"/>
              </a:spcBef>
              <a:spcAft>
                <a:spcPts val="600"/>
              </a:spcAft>
            </a:pPr>
            <a:r>
              <a:rPr lang="en-US" sz="1600" dirty="0"/>
              <a:t>Cash and Short-Term Instruments Ratio</a:t>
            </a:r>
          </a:p>
          <a:p>
            <a:pPr lvl="2">
              <a:lnSpc>
                <a:spcPct val="111000"/>
              </a:lnSpc>
              <a:spcBef>
                <a:spcPts val="0"/>
              </a:spcBef>
              <a:spcAft>
                <a:spcPts val="600"/>
              </a:spcAft>
            </a:pPr>
            <a:r>
              <a:rPr lang="en-US" sz="1600" dirty="0"/>
              <a:t>Liquidity Coverage Ratio</a:t>
            </a:r>
          </a:p>
          <a:p>
            <a:pPr lvl="2">
              <a:lnSpc>
                <a:spcPct val="111000"/>
              </a:lnSpc>
              <a:spcBef>
                <a:spcPts val="0"/>
              </a:spcBef>
              <a:spcAft>
                <a:spcPts val="600"/>
              </a:spcAft>
            </a:pPr>
            <a:r>
              <a:rPr lang="en-US" sz="1600" dirty="0"/>
              <a:t>Delinquencies </a:t>
            </a:r>
          </a:p>
          <a:p>
            <a:pPr marL="685782" lvl="2" indent="0">
              <a:lnSpc>
                <a:spcPct val="111000"/>
              </a:lnSpc>
              <a:spcBef>
                <a:spcPts val="0"/>
              </a:spcBef>
              <a:spcAft>
                <a:spcPts val="600"/>
              </a:spcAft>
              <a:buFont typeface="Arial" pitchFamily="34" charset="0"/>
              <a:buNone/>
            </a:pPr>
            <a:endParaRPr lang="en-US" sz="1400" dirty="0"/>
          </a:p>
          <a:p>
            <a:pPr lvl="1">
              <a:lnSpc>
                <a:spcPct val="111000"/>
              </a:lnSpc>
              <a:spcBef>
                <a:spcPts val="0"/>
              </a:spcBef>
              <a:spcAft>
                <a:spcPts val="600"/>
              </a:spcAft>
            </a:pPr>
            <a:endParaRPr lang="en-US" sz="1400" dirty="0"/>
          </a:p>
        </p:txBody>
      </p:sp>
    </p:spTree>
    <p:extLst>
      <p:ext uri="{BB962C8B-B14F-4D97-AF65-F5344CB8AC3E}">
        <p14:creationId xmlns:p14="http://schemas.microsoft.com/office/powerpoint/2010/main" val="42680089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592"/>
            <a:ext cx="8229600" cy="732408"/>
          </a:xfrm>
        </p:spPr>
        <p:txBody>
          <a:bodyPr>
            <a:normAutofit/>
          </a:bodyPr>
          <a:lstStyle/>
          <a:p>
            <a:r>
              <a:rPr lang="en-US" sz="3600" dirty="0"/>
              <a:t>Creditworthiness </a:t>
            </a:r>
          </a:p>
        </p:txBody>
      </p:sp>
      <p:sp>
        <p:nvSpPr>
          <p:cNvPr id="6" name="Footer Placeholder 2"/>
          <p:cNvSpPr>
            <a:spLocks noGrp="1"/>
          </p:cNvSpPr>
          <p:nvPr>
            <p:ph type="ftr" sz="quarter" idx="11"/>
          </p:nvPr>
        </p:nvSpPr>
        <p:spPr>
          <a:xfrm>
            <a:off x="4572000" y="6314223"/>
            <a:ext cx="28956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Palatino Linotype" pitchFamily="18" charset="0"/>
                <a:ea typeface="+mn-ea"/>
                <a:cs typeface="+mn-cs"/>
              </a:rPr>
              <a:t>Central Liquidity Facility</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7C3A75-AEB5-40BB-845C-DDCD8E9B4C48}" type="slidenum">
              <a:rPr kumimoji="0" lang="en-US" sz="9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90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Content Placeholder 4"/>
          <p:cNvSpPr>
            <a:spLocks noGrp="1"/>
          </p:cNvSpPr>
          <p:nvPr>
            <p:ph sz="quarter" idx="13"/>
          </p:nvPr>
        </p:nvSpPr>
        <p:spPr>
          <a:xfrm>
            <a:off x="152400" y="877957"/>
            <a:ext cx="8724900" cy="5298838"/>
          </a:xfrm>
        </p:spPr>
        <p:txBody>
          <a:bodyPr/>
          <a:lstStyle/>
          <a:p>
            <a:pPr>
              <a:lnSpc>
                <a:spcPct val="111000"/>
              </a:lnSpc>
              <a:spcBef>
                <a:spcPts val="0"/>
              </a:spcBef>
              <a:spcAft>
                <a:spcPts val="600"/>
              </a:spcAft>
            </a:pPr>
            <a:r>
              <a:rPr lang="en-US" sz="2000" b="0" dirty="0"/>
              <a:t>Certain unsatisfactory practices and/or conditions may cause the CLF to determine that a member is not creditworthy and is therefore ineligible to receive an advance. NCUA regulations § 725 lists the characteristics the CLF may consider as un-creditworthy</a:t>
            </a:r>
          </a:p>
          <a:p>
            <a:pPr lvl="1">
              <a:lnSpc>
                <a:spcPct val="111000"/>
              </a:lnSpc>
              <a:spcBef>
                <a:spcPts val="0"/>
              </a:spcBef>
              <a:spcAft>
                <a:spcPts val="600"/>
              </a:spcAft>
            </a:pPr>
            <a:r>
              <a:rPr lang="en-US" sz="1700" b="0" dirty="0"/>
              <a:t>Insolvency as defined by § 700.1(k) ;</a:t>
            </a:r>
          </a:p>
          <a:p>
            <a:pPr lvl="1">
              <a:lnSpc>
                <a:spcPct val="111000"/>
              </a:lnSpc>
              <a:spcBef>
                <a:spcPts val="0"/>
              </a:spcBef>
              <a:spcAft>
                <a:spcPts val="600"/>
              </a:spcAft>
            </a:pPr>
            <a:r>
              <a:rPr lang="en-US" sz="1700" b="0" dirty="0"/>
              <a:t>Unsatisfactory practices in extending credit;</a:t>
            </a:r>
          </a:p>
          <a:p>
            <a:pPr lvl="1">
              <a:lnSpc>
                <a:spcPct val="111000"/>
              </a:lnSpc>
              <a:spcBef>
                <a:spcPts val="0"/>
              </a:spcBef>
              <a:spcAft>
                <a:spcPts val="600"/>
              </a:spcAft>
            </a:pPr>
            <a:r>
              <a:rPr lang="en-US" sz="1700" b="0" dirty="0"/>
              <a:t>Lower than desirable reserve levels;</a:t>
            </a:r>
          </a:p>
          <a:p>
            <a:pPr lvl="1">
              <a:lnSpc>
                <a:spcPct val="111000"/>
              </a:lnSpc>
              <a:spcBef>
                <a:spcPts val="0"/>
              </a:spcBef>
              <a:spcAft>
                <a:spcPts val="600"/>
              </a:spcAft>
            </a:pPr>
            <a:r>
              <a:rPr lang="en-US" sz="1700" b="0" dirty="0"/>
              <a:t>High expense ratio;</a:t>
            </a:r>
          </a:p>
          <a:p>
            <a:pPr lvl="1">
              <a:lnSpc>
                <a:spcPct val="111000"/>
              </a:lnSpc>
              <a:spcBef>
                <a:spcPts val="0"/>
              </a:spcBef>
              <a:spcAft>
                <a:spcPts val="600"/>
              </a:spcAft>
            </a:pPr>
            <a:r>
              <a:rPr lang="en-US" sz="1700" b="0" dirty="0"/>
              <a:t>Excessive dependence on borrowed funds;</a:t>
            </a:r>
          </a:p>
          <a:p>
            <a:pPr lvl="1">
              <a:lnSpc>
                <a:spcPct val="111000"/>
              </a:lnSpc>
              <a:spcBef>
                <a:spcPts val="0"/>
              </a:spcBef>
              <a:spcAft>
                <a:spcPts val="600"/>
              </a:spcAft>
            </a:pPr>
            <a:r>
              <a:rPr lang="en-US" sz="1700" b="0" dirty="0"/>
              <a:t>Inadequate cash management policies and planning;</a:t>
            </a:r>
          </a:p>
          <a:p>
            <a:pPr lvl="1">
              <a:lnSpc>
                <a:spcPct val="111000"/>
              </a:lnSpc>
              <a:spcBef>
                <a:spcPts val="0"/>
              </a:spcBef>
              <a:spcAft>
                <a:spcPts val="600"/>
              </a:spcAft>
            </a:pPr>
            <a:r>
              <a:rPr lang="en-US" sz="1700" b="0" dirty="0"/>
              <a:t>Other relevant characteristics indicating a less than satisfactory financial condition. </a:t>
            </a:r>
          </a:p>
          <a:p>
            <a:pPr>
              <a:lnSpc>
                <a:spcPct val="111000"/>
              </a:lnSpc>
              <a:spcBef>
                <a:spcPts val="0"/>
              </a:spcBef>
              <a:spcAft>
                <a:spcPts val="600"/>
              </a:spcAft>
            </a:pPr>
            <a:r>
              <a:rPr lang="en-US" sz="2000" b="0" dirty="0"/>
              <a:t>A credit union that fails to meet CLF creditworthiness standards may qualify for assistance from the National Credit Union Share Insurance Fund, as provided under § 208 of the Federal Credit Union Act.</a:t>
            </a:r>
          </a:p>
        </p:txBody>
      </p:sp>
    </p:spTree>
    <p:extLst>
      <p:ext uri="{BB962C8B-B14F-4D97-AF65-F5344CB8AC3E}">
        <p14:creationId xmlns:p14="http://schemas.microsoft.com/office/powerpoint/2010/main" val="25681540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Loans</a:t>
            </a:r>
          </a:p>
        </p:txBody>
      </p:sp>
      <p:sp>
        <p:nvSpPr>
          <p:cNvPr id="2" name="Footer Placeholder 1"/>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prstClr val="white"/>
                </a:solidFill>
                <a:effectLst/>
                <a:uLnTx/>
                <a:uFillTx/>
                <a:latin typeface="Palatino Linotype" pitchFamily="18" charset="0"/>
                <a:ea typeface="+mn-ea"/>
                <a:cs typeface="+mn-cs"/>
              </a:rPr>
              <a:t>Central Liquidity Facility</a:t>
            </a:r>
            <a:endParaRPr kumimoji="0" lang="en-US" sz="1050" b="1" i="0" u="none" strike="noStrike" kern="1200" cap="none" spc="0" normalizeH="0" baseline="0" noProof="0" dirty="0">
              <a:ln>
                <a:noFill/>
              </a:ln>
              <a:solidFill>
                <a:prstClr val="white"/>
              </a:solidFill>
              <a:effectLst/>
              <a:uLnTx/>
              <a:uFillTx/>
              <a:latin typeface="Palatino Linotype" pitchFamily="18" charset="0"/>
              <a:ea typeface="+mn-ea"/>
              <a:cs typeface="+mn-cs"/>
            </a:endParaRP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7C3A75-AEB5-40BB-845C-DDCD8E9B4C48}" type="slidenum">
              <a:rPr kumimoji="0" lang="en-US" sz="9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900" b="0" i="0" u="none" strike="noStrike" kern="1200" cap="none" spc="0" normalizeH="0" baseline="0" noProof="0" dirty="0">
              <a:ln>
                <a:noFill/>
              </a:ln>
              <a:solidFill>
                <a:prstClr val="white"/>
              </a:solidFill>
              <a:effectLst/>
              <a:uLnTx/>
              <a:uFillTx/>
              <a:latin typeface="Calibri"/>
              <a:ea typeface="+mn-ea"/>
              <a:cs typeface="+mn-cs"/>
            </a:endParaRPr>
          </a:p>
        </p:txBody>
      </p:sp>
      <p:graphicFrame>
        <p:nvGraphicFramePr>
          <p:cNvPr id="6" name="Diagram 5"/>
          <p:cNvGraphicFramePr/>
          <p:nvPr/>
        </p:nvGraphicFramePr>
        <p:xfrm>
          <a:off x="381000" y="1289786"/>
          <a:ext cx="83058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3D4C6C39-6852-3F88-2620-CA19A0B788C1}"/>
              </a:ext>
            </a:extLst>
          </p:cNvPr>
          <p:cNvSpPr txBox="1"/>
          <p:nvPr/>
        </p:nvSpPr>
        <p:spPr>
          <a:xfrm>
            <a:off x="192156" y="5649340"/>
            <a:ext cx="4572000" cy="369332"/>
          </a:xfrm>
          <a:prstGeom prst="rect">
            <a:avLst/>
          </a:prstGeom>
          <a:noFill/>
        </p:spPr>
        <p:txBody>
          <a:bodyPr wrap="square">
            <a:spAutoFit/>
          </a:bodyPr>
          <a:lstStyle/>
          <a:p>
            <a:pPr marL="342891" marR="0" lvl="1" indent="0" algn="l" defTabSz="9144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dirty="0">
                <a:ln>
                  <a:noFill/>
                </a:ln>
                <a:solidFill>
                  <a:srgbClr val="18284B"/>
                </a:solidFill>
                <a:effectLst/>
                <a:uLnTx/>
                <a:uFillTx/>
                <a:latin typeface="Calibri"/>
                <a:ea typeface="+mn-ea"/>
                <a:cs typeface="+mn-cs"/>
              </a:rPr>
              <a:t>12 U.S. Code § 1795a</a:t>
            </a:r>
          </a:p>
        </p:txBody>
      </p:sp>
    </p:spTree>
    <p:extLst>
      <p:ext uri="{BB962C8B-B14F-4D97-AF65-F5344CB8AC3E}">
        <p14:creationId xmlns:p14="http://schemas.microsoft.com/office/powerpoint/2010/main" val="23342046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592"/>
            <a:ext cx="8229600" cy="732408"/>
          </a:xfrm>
        </p:spPr>
        <p:txBody>
          <a:bodyPr>
            <a:normAutofit/>
          </a:bodyPr>
          <a:lstStyle/>
          <a:p>
            <a:r>
              <a:rPr lang="en-US" sz="3200" dirty="0"/>
              <a:t>Collateral</a:t>
            </a:r>
          </a:p>
        </p:txBody>
      </p:sp>
      <p:sp>
        <p:nvSpPr>
          <p:cNvPr id="6" name="Footer Placeholder 2"/>
          <p:cNvSpPr>
            <a:spLocks noGrp="1"/>
          </p:cNvSpPr>
          <p:nvPr>
            <p:ph type="ftr" sz="quarter" idx="11"/>
          </p:nvPr>
        </p:nvSpPr>
        <p:spPr>
          <a:xfrm>
            <a:off x="4572000" y="6314223"/>
            <a:ext cx="28956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Palatino Linotype" pitchFamily="18" charset="0"/>
                <a:ea typeface="+mn-ea"/>
                <a:cs typeface="+mn-cs"/>
              </a:rPr>
              <a:t>Central Liquidity Facility</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7C3A75-AEB5-40BB-845C-DDCD8E9B4C48}" type="slidenum">
              <a:rPr kumimoji="0" lang="en-US" sz="9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90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Content Placeholder 4"/>
          <p:cNvSpPr>
            <a:spLocks noGrp="1"/>
          </p:cNvSpPr>
          <p:nvPr>
            <p:ph sz="quarter" idx="13"/>
          </p:nvPr>
        </p:nvSpPr>
        <p:spPr>
          <a:xfrm>
            <a:off x="152400" y="914400"/>
            <a:ext cx="8324850" cy="5181600"/>
          </a:xfrm>
        </p:spPr>
        <p:txBody>
          <a:bodyPr/>
          <a:lstStyle/>
          <a:p>
            <a:pPr>
              <a:lnSpc>
                <a:spcPct val="111000"/>
              </a:lnSpc>
              <a:spcBef>
                <a:spcPts val="0"/>
              </a:spcBef>
              <a:spcAft>
                <a:spcPts val="600"/>
              </a:spcAft>
            </a:pPr>
            <a:r>
              <a:rPr lang="en-US" sz="2000" b="0" dirty="0"/>
              <a:t>Prepositioning of collateral is not required, but the CU should ensure assets are available and unencumbered</a:t>
            </a:r>
          </a:p>
          <a:p>
            <a:pPr>
              <a:lnSpc>
                <a:spcPct val="111000"/>
              </a:lnSpc>
              <a:spcBef>
                <a:spcPts val="0"/>
              </a:spcBef>
              <a:spcAft>
                <a:spcPts val="600"/>
              </a:spcAft>
            </a:pPr>
            <a:r>
              <a:rPr lang="en-US" sz="2000" b="0" dirty="0"/>
              <a:t>The CLF takes a 1</a:t>
            </a:r>
            <a:r>
              <a:rPr lang="en-US" sz="2000" b="0" baseline="30000" dirty="0"/>
              <a:t>st</a:t>
            </a:r>
            <a:r>
              <a:rPr lang="en-US" sz="2000" b="0" dirty="0"/>
              <a:t> priority security interest in assets pledged</a:t>
            </a:r>
          </a:p>
          <a:p>
            <a:pPr>
              <a:lnSpc>
                <a:spcPct val="111000"/>
              </a:lnSpc>
              <a:spcBef>
                <a:spcPts val="0"/>
              </a:spcBef>
              <a:spcAft>
                <a:spcPts val="600"/>
              </a:spcAft>
            </a:pPr>
            <a:r>
              <a:rPr lang="en-US" sz="2000" b="0" dirty="0"/>
              <a:t>Assets must have a readily determinable market price or other reasonable estimate of value</a:t>
            </a:r>
          </a:p>
          <a:p>
            <a:pPr>
              <a:lnSpc>
                <a:spcPct val="111000"/>
              </a:lnSpc>
              <a:spcBef>
                <a:spcPts val="0"/>
              </a:spcBef>
              <a:spcAft>
                <a:spcPts val="600"/>
              </a:spcAft>
            </a:pPr>
            <a:r>
              <a:rPr lang="en-US" sz="2000" b="0" dirty="0"/>
              <a:t>If the CU has multiple sources of liquidity from different lenders, it may require coordination between those 3</a:t>
            </a:r>
            <a:r>
              <a:rPr lang="en-US" sz="2000" b="0" baseline="30000" dirty="0"/>
              <a:t>rd</a:t>
            </a:r>
            <a:r>
              <a:rPr lang="en-US" sz="2000" b="0" dirty="0"/>
              <a:t> parties</a:t>
            </a:r>
          </a:p>
          <a:p>
            <a:pPr>
              <a:lnSpc>
                <a:spcPct val="111000"/>
              </a:lnSpc>
              <a:spcBef>
                <a:spcPts val="0"/>
              </a:spcBef>
              <a:spcAft>
                <a:spcPts val="600"/>
              </a:spcAft>
            </a:pPr>
            <a:r>
              <a:rPr lang="en-US" sz="2000" b="0" dirty="0"/>
              <a:t>Corporate Correspondents help service and administer liquidity advances </a:t>
            </a:r>
          </a:p>
          <a:p>
            <a:pPr>
              <a:lnSpc>
                <a:spcPct val="111000"/>
              </a:lnSpc>
              <a:spcBef>
                <a:spcPts val="0"/>
              </a:spcBef>
              <a:spcAft>
                <a:spcPts val="600"/>
              </a:spcAft>
            </a:pPr>
            <a:r>
              <a:rPr lang="en-US" sz="2000" b="0" dirty="0"/>
              <a:t>Correspondents manage collateral and perfect first lien security interests</a:t>
            </a:r>
          </a:p>
          <a:p>
            <a:pPr>
              <a:lnSpc>
                <a:spcPct val="111000"/>
              </a:lnSpc>
              <a:spcBef>
                <a:spcPts val="0"/>
              </a:spcBef>
              <a:spcAft>
                <a:spcPts val="600"/>
              </a:spcAft>
            </a:pPr>
            <a:r>
              <a:rPr lang="en-US" sz="2000" b="0" dirty="0"/>
              <a:t>Pledged assets must have a value at least equal to the CLF collateral margins table OR a NCUSIF guarantee</a:t>
            </a:r>
          </a:p>
          <a:p>
            <a:pPr lvl="1">
              <a:lnSpc>
                <a:spcPct val="111000"/>
              </a:lnSpc>
              <a:spcBef>
                <a:spcPts val="0"/>
              </a:spcBef>
              <a:spcAft>
                <a:spcPts val="600"/>
              </a:spcAft>
            </a:pPr>
            <a:r>
              <a:rPr lang="en-US" sz="1700" dirty="0"/>
              <a:t>Collateral and haircut methodologies are similar to the Federal Reserve Discount Window</a:t>
            </a:r>
            <a:endParaRPr lang="en-US" sz="1700" b="0" dirty="0"/>
          </a:p>
        </p:txBody>
      </p:sp>
    </p:spTree>
    <p:extLst>
      <p:ext uri="{BB962C8B-B14F-4D97-AF65-F5344CB8AC3E}">
        <p14:creationId xmlns:p14="http://schemas.microsoft.com/office/powerpoint/2010/main" val="30321756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592"/>
            <a:ext cx="8229600" cy="732408"/>
          </a:xfrm>
        </p:spPr>
        <p:txBody>
          <a:bodyPr>
            <a:normAutofit/>
          </a:bodyPr>
          <a:lstStyle/>
          <a:p>
            <a:r>
              <a:rPr lang="en-US" sz="3200" dirty="0"/>
              <a:t>Rates</a:t>
            </a:r>
          </a:p>
        </p:txBody>
      </p:sp>
      <p:sp>
        <p:nvSpPr>
          <p:cNvPr id="6" name="Footer Placeholder 2"/>
          <p:cNvSpPr>
            <a:spLocks noGrp="1"/>
          </p:cNvSpPr>
          <p:nvPr>
            <p:ph type="ftr" sz="quarter" idx="11"/>
          </p:nvPr>
        </p:nvSpPr>
        <p:spPr>
          <a:xfrm>
            <a:off x="4572000" y="6314223"/>
            <a:ext cx="28956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Palatino Linotype" pitchFamily="18" charset="0"/>
                <a:ea typeface="+mn-ea"/>
                <a:cs typeface="+mn-cs"/>
              </a:rPr>
              <a:t>Central Liquidity Facility</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7C3A75-AEB5-40BB-845C-DDCD8E9B4C48}" type="slidenum">
              <a:rPr kumimoji="0" lang="en-US" sz="9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90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Content Placeholder 4"/>
          <p:cNvSpPr>
            <a:spLocks noGrp="1"/>
          </p:cNvSpPr>
          <p:nvPr>
            <p:ph sz="quarter" idx="13"/>
          </p:nvPr>
        </p:nvSpPr>
        <p:spPr>
          <a:xfrm>
            <a:off x="293255" y="990600"/>
            <a:ext cx="8393546" cy="5029200"/>
          </a:xfrm>
        </p:spPr>
        <p:txBody>
          <a:bodyPr/>
          <a:lstStyle/>
          <a:p>
            <a:pPr>
              <a:lnSpc>
                <a:spcPct val="111000"/>
              </a:lnSpc>
              <a:spcBef>
                <a:spcPts val="0"/>
              </a:spcBef>
              <a:spcAft>
                <a:spcPts val="600"/>
              </a:spcAft>
            </a:pPr>
            <a:r>
              <a:rPr lang="en-US" b="0" dirty="0"/>
              <a:t>All advances by the CLF to Regular members reflect a loan rate based on the Facility’s costs</a:t>
            </a:r>
          </a:p>
          <a:p>
            <a:pPr>
              <a:lnSpc>
                <a:spcPct val="111000"/>
              </a:lnSpc>
              <a:spcBef>
                <a:spcPts val="0"/>
              </a:spcBef>
              <a:spcAft>
                <a:spcPts val="600"/>
              </a:spcAft>
            </a:pPr>
            <a:r>
              <a:rPr lang="en-US" b="0" dirty="0"/>
              <a:t>The advance rate is the greater of the Fed’s Primary Credit Rate (currently 5.25%) or the Federal Financing Bank (FFB) advance rate (Treasury Bill yield plus 1/8</a:t>
            </a:r>
            <a:r>
              <a:rPr lang="en-US" b="0" baseline="30000" dirty="0"/>
              <a:t>th</a:t>
            </a:r>
            <a:r>
              <a:rPr lang="en-US" b="0" dirty="0"/>
              <a:t> of a point)</a:t>
            </a:r>
          </a:p>
          <a:p>
            <a:pPr>
              <a:lnSpc>
                <a:spcPct val="111000"/>
              </a:lnSpc>
              <a:spcBef>
                <a:spcPts val="0"/>
              </a:spcBef>
              <a:spcAft>
                <a:spcPts val="600"/>
              </a:spcAft>
            </a:pPr>
            <a:r>
              <a:rPr lang="en-US" b="0" dirty="0"/>
              <a:t>Advance rates from the FFB are based on the current average market yield on bills with the remaining time to maturity of the advance</a:t>
            </a:r>
          </a:p>
          <a:p>
            <a:pPr>
              <a:lnSpc>
                <a:spcPct val="111000"/>
              </a:lnSpc>
              <a:spcBef>
                <a:spcPts val="0"/>
              </a:spcBef>
              <a:spcAft>
                <a:spcPts val="600"/>
              </a:spcAft>
            </a:pPr>
            <a:r>
              <a:rPr lang="en-US" b="0" dirty="0"/>
              <a:t>Due to the variability of the borrowing timeline, the CLF can not provide the borrowing rate in advance of the loan request</a:t>
            </a:r>
          </a:p>
        </p:txBody>
      </p:sp>
    </p:spTree>
    <p:extLst>
      <p:ext uri="{BB962C8B-B14F-4D97-AF65-F5344CB8AC3E}">
        <p14:creationId xmlns:p14="http://schemas.microsoft.com/office/powerpoint/2010/main" val="3828702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Borrowing Timeline</a:t>
            </a:r>
          </a:p>
        </p:txBody>
      </p:sp>
      <p:sp>
        <p:nvSpPr>
          <p:cNvPr id="6" name="Footer Placeholder 2"/>
          <p:cNvSpPr>
            <a:spLocks noGrp="1"/>
          </p:cNvSpPr>
          <p:nvPr>
            <p:ph type="ftr" sz="quarter" idx="11"/>
          </p:nvPr>
        </p:nvSpPr>
        <p:spPr>
          <a:xfrm>
            <a:off x="4572000" y="6314223"/>
            <a:ext cx="28956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Palatino Linotype" pitchFamily="18" charset="0"/>
                <a:ea typeface="+mn-ea"/>
                <a:cs typeface="+mn-cs"/>
              </a:rPr>
              <a:t>Central Liquidity Facility</a:t>
            </a: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7C3A75-AEB5-40BB-845C-DDCD8E9B4C48}" type="slidenum">
              <a:rPr kumimoji="0" lang="en-US" sz="9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9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3" name="Picture 2"/>
          <p:cNvPicPr>
            <a:picLocks noChangeAspect="1"/>
          </p:cNvPicPr>
          <p:nvPr/>
        </p:nvPicPr>
        <p:blipFill rotWithShape="1">
          <a:blip r:embed="rId3"/>
          <a:srcRect b="670"/>
          <a:stretch/>
        </p:blipFill>
        <p:spPr>
          <a:xfrm>
            <a:off x="1023937" y="1652587"/>
            <a:ext cx="7096125" cy="3529013"/>
          </a:xfrm>
          <a:prstGeom prst="rect">
            <a:avLst/>
          </a:prstGeom>
        </p:spPr>
      </p:pic>
      <p:sp>
        <p:nvSpPr>
          <p:cNvPr id="8" name="Rectangle 7"/>
          <p:cNvSpPr/>
          <p:nvPr/>
        </p:nvSpPr>
        <p:spPr>
          <a:xfrm>
            <a:off x="620233" y="1652588"/>
            <a:ext cx="8077200" cy="4297252"/>
          </a:xfrm>
          <a:prstGeom prst="rect">
            <a:avLst/>
          </a:prstGeom>
          <a:gradFill>
            <a:gsLst>
              <a:gs pos="0">
                <a:schemeClr val="bg1">
                  <a:alpha val="81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Content Placeholder 4"/>
          <p:cNvSpPr>
            <a:spLocks noGrp="1"/>
          </p:cNvSpPr>
          <p:nvPr>
            <p:ph sz="quarter" idx="13"/>
          </p:nvPr>
        </p:nvSpPr>
        <p:spPr>
          <a:xfrm>
            <a:off x="210035" y="861584"/>
            <a:ext cx="8552965" cy="5134831"/>
          </a:xfrm>
        </p:spPr>
        <p:txBody>
          <a:bodyPr/>
          <a:lstStyle/>
          <a:p>
            <a:r>
              <a:rPr lang="en-US" sz="2400" b="0" dirty="0"/>
              <a:t>CLF Members are eligible to request an advance once they complete the membership application and pay the required capital stock amount</a:t>
            </a:r>
          </a:p>
          <a:p>
            <a:pPr lvl="1"/>
            <a:r>
              <a:rPr lang="en-US" sz="2000" dirty="0"/>
              <a:t>All advance requests are subject to the CU’s liquidity needs and creditworthiness requirements.</a:t>
            </a:r>
          </a:p>
          <a:p>
            <a:pPr lvl="1"/>
            <a:r>
              <a:rPr lang="en-US" sz="2000" dirty="0"/>
              <a:t>No priority given to members based on size etc., 1</a:t>
            </a:r>
            <a:r>
              <a:rPr lang="en-US" sz="2000" baseline="30000" dirty="0"/>
              <a:t>st</a:t>
            </a:r>
            <a:r>
              <a:rPr lang="en-US" sz="2000" dirty="0"/>
              <a:t> come 1</a:t>
            </a:r>
            <a:r>
              <a:rPr lang="en-US" sz="2000" baseline="30000" dirty="0"/>
              <a:t>st</a:t>
            </a:r>
            <a:r>
              <a:rPr lang="en-US" sz="2000" dirty="0"/>
              <a:t> served basis.</a:t>
            </a:r>
          </a:p>
          <a:p>
            <a:r>
              <a:rPr lang="en-US" b="0" dirty="0"/>
              <a:t>Advance requests are required to be approved within 5 days but are made soon as practicable</a:t>
            </a:r>
            <a:endParaRPr lang="en-US" dirty="0"/>
          </a:p>
          <a:p>
            <a:r>
              <a:rPr lang="en-US" sz="2400" b="0" dirty="0"/>
              <a:t>Timing of the advance (delivery of funds) is also based on the size of requested advance </a:t>
            </a:r>
            <a:r>
              <a:rPr lang="en-US" b="0" dirty="0"/>
              <a:t>per the </a:t>
            </a:r>
            <a:r>
              <a:rPr lang="en-US" sz="2400" b="0" dirty="0"/>
              <a:t>FFB’s funding timeline</a:t>
            </a:r>
            <a:endParaRPr lang="en-US" sz="2400" dirty="0"/>
          </a:p>
          <a:p>
            <a:pPr lvl="1"/>
            <a:r>
              <a:rPr lang="en-US" sz="2000" dirty="0"/>
              <a:t>Maximum 3 days &lt; $500MM, 5 days &gt;$500MM and &lt; $2B, and 10 days &gt; $2B</a:t>
            </a:r>
          </a:p>
          <a:p>
            <a:pPr lvl="1"/>
            <a:r>
              <a:rPr lang="en-US" sz="2000" b="0" dirty="0"/>
              <a:t>CLF has the flexibility to borrow from alternative sources, e.g., a Corporate CU Bridge Loan</a:t>
            </a:r>
          </a:p>
          <a:p>
            <a:endParaRPr lang="en-US" sz="2400" b="0" dirty="0"/>
          </a:p>
          <a:p>
            <a:endParaRPr lang="en-US" sz="2400" b="0" dirty="0"/>
          </a:p>
          <a:p>
            <a:pPr lvl="1"/>
            <a:endParaRPr lang="en-US" sz="2000" b="0" dirty="0"/>
          </a:p>
        </p:txBody>
      </p:sp>
    </p:spTree>
    <p:extLst>
      <p:ext uri="{BB962C8B-B14F-4D97-AF65-F5344CB8AC3E}">
        <p14:creationId xmlns:p14="http://schemas.microsoft.com/office/powerpoint/2010/main" val="3774707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a:xfrm>
            <a:off x="457200" y="4800879"/>
            <a:ext cx="8229600" cy="732408"/>
          </a:xfrm>
          <a:prstGeom prst="rect">
            <a:avLst/>
          </a:prstGeom>
        </p:spPr>
        <p:txBody>
          <a:bodyPr/>
          <a:lstStyle/>
          <a:p>
            <a:pPr algn="ctr" defTabSz="685783"/>
            <a:r>
              <a:rPr lang="en-US" sz="2400" b="0" dirty="0">
                <a:hlinkClick r:id="rId3">
                  <a:extLst>
                    <a:ext uri="{A12FA001-AC4F-418D-AE19-62706E023703}">
                      <ahyp:hlinkClr xmlns:ahyp="http://schemas.microsoft.com/office/drawing/2018/hyperlinkcolor" val="tx"/>
                    </a:ext>
                  </a:extLst>
                </a:hlinkClick>
              </a:rPr>
              <a:t>CLFmail@ncua.gov</a:t>
            </a:r>
            <a:endParaRPr lang="en-US" sz="2400" b="0" dirty="0"/>
          </a:p>
          <a:p>
            <a:endParaRPr lang="en-US" sz="4000" dirty="0"/>
          </a:p>
        </p:txBody>
      </p:sp>
      <p:sp>
        <p:nvSpPr>
          <p:cNvPr id="5" name="Slide Number Placeholder 4"/>
          <p:cNvSpPr>
            <a:spLocks noGrp="1"/>
          </p:cNvSpPr>
          <p:nvPr>
            <p:ph type="sldNum" sz="quarter" idx="12"/>
          </p:nvPr>
        </p:nvSpPr>
        <p:spPr/>
        <p:txBody>
          <a:bodyPr/>
          <a:lstStyle/>
          <a:p>
            <a:fld id="{9E7C3A75-AEB5-40BB-845C-DDCD8E9B4C48}" type="slidenum">
              <a:rPr lang="en-US" smtClean="0"/>
              <a:t>17</a:t>
            </a:fld>
            <a:endParaRPr lang="en-US"/>
          </a:p>
        </p:txBody>
      </p:sp>
      <p:sp>
        <p:nvSpPr>
          <p:cNvPr id="6" name="Footer Placeholder 3"/>
          <p:cNvSpPr>
            <a:spLocks noGrp="1"/>
          </p:cNvSpPr>
          <p:nvPr>
            <p:ph type="ftr" sz="quarter" idx="11"/>
          </p:nvPr>
        </p:nvSpPr>
        <p:spPr>
          <a:xfrm>
            <a:off x="4572000" y="6314223"/>
            <a:ext cx="3352800" cy="365125"/>
          </a:xfrm>
        </p:spPr>
        <p:txBody>
          <a:bodyPr/>
          <a:lstStyle/>
          <a:p>
            <a:r>
              <a:rPr lang="en-US" sz="1100" dirty="0"/>
              <a:t>Central Liquidity Facility</a:t>
            </a:r>
          </a:p>
        </p:txBody>
      </p:sp>
      <p:pic>
        <p:nvPicPr>
          <p:cNvPr id="2050" name="Picture 2" descr="https://cdn5.vectorstock.com/i/1000x1000/12/04/mail-icon-in-flat-style-email-symbol-in-flat-style-vector-28061204.jpg"/>
          <p:cNvPicPr>
            <a:picLocks noChangeAspect="1" noChangeArrowheads="1"/>
          </p:cNvPicPr>
          <p:nvPr/>
        </p:nvPicPr>
        <p:blipFill rotWithShape="1">
          <a:blip r:embed="rId4">
            <a:extLst>
              <a:ext uri="{28A0092B-C50C-407E-A947-70E740481C1C}">
                <a14:useLocalDpi xmlns:a14="http://schemas.microsoft.com/office/drawing/2010/main" val="0"/>
              </a:ext>
            </a:extLst>
          </a:blip>
          <a:srcRect t="14925" b="23880"/>
          <a:stretch/>
        </p:blipFill>
        <p:spPr bwMode="auto">
          <a:xfrm>
            <a:off x="2208389" y="1324713"/>
            <a:ext cx="4727222" cy="31242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74539B9-E78F-7FE6-0D05-09F0A9F7CF8A}"/>
              </a:ext>
            </a:extLst>
          </p:cNvPr>
          <p:cNvSpPr txBox="1"/>
          <p:nvPr/>
        </p:nvSpPr>
        <p:spPr>
          <a:xfrm>
            <a:off x="762000" y="5425524"/>
            <a:ext cx="8115300" cy="904863"/>
          </a:xfrm>
          <a:prstGeom prst="rect">
            <a:avLst/>
          </a:prstGeom>
          <a:noFill/>
        </p:spPr>
        <p:txBody>
          <a:bodyPr wrap="square">
            <a:spAutoFit/>
          </a:bodyPr>
          <a:lstStyle/>
          <a:p>
            <a:pPr algn="ctr" defTabSz="685783">
              <a:spcBef>
                <a:spcPct val="20000"/>
              </a:spcBef>
            </a:pPr>
            <a:r>
              <a:rPr lang="en-US" sz="2400" dirty="0">
                <a:solidFill>
                  <a:srgbClr val="305197"/>
                </a:solidFill>
                <a:hlinkClick r:id="rId5"/>
              </a:rPr>
              <a:t>https://www.ncua.gov/support-services/central-liquidity-facility</a:t>
            </a:r>
            <a:endParaRPr lang="en-US" sz="2400" dirty="0">
              <a:solidFill>
                <a:srgbClr val="305197"/>
              </a:solidFill>
            </a:endParaRPr>
          </a:p>
          <a:p>
            <a:pPr algn="ctr" defTabSz="685783">
              <a:spcBef>
                <a:spcPct val="20000"/>
              </a:spcBef>
            </a:pPr>
            <a:endParaRPr lang="en-US" sz="2400" dirty="0">
              <a:solidFill>
                <a:srgbClr val="305197"/>
              </a:solidFill>
            </a:endParaRPr>
          </a:p>
        </p:txBody>
      </p:sp>
      <p:sp>
        <p:nvSpPr>
          <p:cNvPr id="8" name="Title 1">
            <a:extLst>
              <a:ext uri="{FF2B5EF4-FFF2-40B4-BE49-F238E27FC236}">
                <a16:creationId xmlns:a16="http://schemas.microsoft.com/office/drawing/2014/main" id="{9F9E48C9-B4C6-C550-6029-BE097EDFB718}"/>
              </a:ext>
            </a:extLst>
          </p:cNvPr>
          <p:cNvSpPr>
            <a:spLocks noGrp="1"/>
          </p:cNvSpPr>
          <p:nvPr>
            <p:ph type="title"/>
          </p:nvPr>
        </p:nvSpPr>
        <p:spPr>
          <a:xfrm>
            <a:off x="457200" y="29592"/>
            <a:ext cx="8229600" cy="732408"/>
          </a:xfrm>
        </p:spPr>
        <p:txBody>
          <a:bodyPr>
            <a:normAutofit/>
          </a:bodyPr>
          <a:lstStyle/>
          <a:p>
            <a:r>
              <a:rPr lang="en-US" sz="3200" dirty="0"/>
              <a:t>Information</a:t>
            </a:r>
          </a:p>
        </p:txBody>
      </p:sp>
    </p:spTree>
    <p:extLst>
      <p:ext uri="{BB962C8B-B14F-4D97-AF65-F5344CB8AC3E}">
        <p14:creationId xmlns:p14="http://schemas.microsoft.com/office/powerpoint/2010/main" val="19693691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1130569"/>
            <a:ext cx="5462062" cy="646331"/>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dirty="0">
                <a:solidFill>
                  <a:schemeClr val="bg1"/>
                </a:solidFill>
              </a:rPr>
              <a:t>LTCU 13-CU-10 and 12 CFR 741.12, Liquidity and Contingency Funding Plans</a:t>
            </a:r>
          </a:p>
        </p:txBody>
      </p:sp>
      <p:sp>
        <p:nvSpPr>
          <p:cNvPr id="2" name="Title 1"/>
          <p:cNvSpPr>
            <a:spLocks noGrp="1"/>
          </p:cNvSpPr>
          <p:nvPr>
            <p:ph type="title"/>
          </p:nvPr>
        </p:nvSpPr>
        <p:spPr>
          <a:xfrm>
            <a:off x="228600" y="84788"/>
            <a:ext cx="8686800" cy="732408"/>
          </a:xfrm>
        </p:spPr>
        <p:txBody>
          <a:bodyPr>
            <a:noAutofit/>
          </a:bodyPr>
          <a:lstStyle/>
          <a:p>
            <a:r>
              <a:rPr lang="en-US" sz="3200" dirty="0"/>
              <a:t>Credit Unions and Liquidity</a:t>
            </a:r>
          </a:p>
        </p:txBody>
      </p:sp>
      <p:graphicFrame>
        <p:nvGraphicFramePr>
          <p:cNvPr id="4" name="Content Placeholder 3"/>
          <p:cNvGraphicFramePr>
            <a:graphicFrameLocks noGrp="1"/>
          </p:cNvGraphicFramePr>
          <p:nvPr>
            <p:ph idx="4294967295"/>
          </p:nvPr>
        </p:nvGraphicFramePr>
        <p:xfrm>
          <a:off x="457200" y="1108297"/>
          <a:ext cx="8229600" cy="34332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0"/>
          <p:cNvSpPr txBox="1"/>
          <p:nvPr/>
        </p:nvSpPr>
        <p:spPr>
          <a:xfrm>
            <a:off x="1099619" y="2296372"/>
            <a:ext cx="838200" cy="523220"/>
          </a:xfrm>
          <a:prstGeom prst="rect">
            <a:avLst/>
          </a:prstGeom>
          <a:noFill/>
        </p:spPr>
        <p:txBody>
          <a:bodyPr wrap="square" rtlCol="0">
            <a:spAutoFit/>
          </a:bodyPr>
          <a:lstStyle/>
          <a:p>
            <a:r>
              <a:rPr lang="en-US" sz="2800" b="1" dirty="0"/>
              <a:t>1</a:t>
            </a:r>
          </a:p>
        </p:txBody>
      </p:sp>
      <p:sp>
        <p:nvSpPr>
          <p:cNvPr id="12" name="TextBox 11"/>
          <p:cNvSpPr txBox="1"/>
          <p:nvPr/>
        </p:nvSpPr>
        <p:spPr>
          <a:xfrm>
            <a:off x="3338921" y="2303924"/>
            <a:ext cx="838200" cy="523220"/>
          </a:xfrm>
          <a:prstGeom prst="rect">
            <a:avLst/>
          </a:prstGeom>
          <a:noFill/>
        </p:spPr>
        <p:txBody>
          <a:bodyPr wrap="square" rtlCol="0">
            <a:spAutoFit/>
          </a:bodyPr>
          <a:lstStyle>
            <a:defPPr>
              <a:defRPr lang="en-US"/>
            </a:defPPr>
            <a:lvl1pPr>
              <a:defRPr sz="2800" b="1"/>
            </a:lvl1pPr>
          </a:lstStyle>
          <a:p>
            <a:r>
              <a:rPr lang="en-US" dirty="0"/>
              <a:t>2</a:t>
            </a:r>
          </a:p>
        </p:txBody>
      </p:sp>
      <p:sp>
        <p:nvSpPr>
          <p:cNvPr id="13" name="TextBox 12"/>
          <p:cNvSpPr txBox="1"/>
          <p:nvPr/>
        </p:nvSpPr>
        <p:spPr>
          <a:xfrm>
            <a:off x="5524501" y="2330050"/>
            <a:ext cx="838200" cy="523220"/>
          </a:xfrm>
          <a:prstGeom prst="rect">
            <a:avLst/>
          </a:prstGeom>
          <a:noFill/>
        </p:spPr>
        <p:txBody>
          <a:bodyPr wrap="square" rtlCol="0">
            <a:spAutoFit/>
          </a:bodyPr>
          <a:lstStyle>
            <a:defPPr>
              <a:defRPr lang="en-US"/>
            </a:defPPr>
            <a:lvl1pPr>
              <a:defRPr sz="2800" b="1"/>
            </a:lvl1pPr>
          </a:lstStyle>
          <a:p>
            <a:r>
              <a:rPr lang="en-US" dirty="0"/>
              <a:t>3</a:t>
            </a:r>
          </a:p>
        </p:txBody>
      </p:sp>
      <p:cxnSp>
        <p:nvCxnSpPr>
          <p:cNvPr id="8" name="Straight Connector 7"/>
          <p:cNvCxnSpPr>
            <a:cxnSpLocks/>
          </p:cNvCxnSpPr>
          <p:nvPr/>
        </p:nvCxnSpPr>
        <p:spPr>
          <a:xfrm flipV="1">
            <a:off x="1676400" y="3287165"/>
            <a:ext cx="451920" cy="113243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4" name="Straight Connector 13"/>
          <p:cNvCxnSpPr>
            <a:cxnSpLocks/>
            <a:stCxn id="6" idx="0"/>
          </p:cNvCxnSpPr>
          <p:nvPr/>
        </p:nvCxnSpPr>
        <p:spPr>
          <a:xfrm flipH="1" flipV="1">
            <a:off x="4379237" y="3287165"/>
            <a:ext cx="2263" cy="113243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6" name="Straight Connector 15"/>
          <p:cNvCxnSpPr>
            <a:cxnSpLocks/>
            <a:stCxn id="7" idx="0"/>
          </p:cNvCxnSpPr>
          <p:nvPr/>
        </p:nvCxnSpPr>
        <p:spPr>
          <a:xfrm flipH="1" flipV="1">
            <a:off x="6553200" y="3287165"/>
            <a:ext cx="571500" cy="113243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7" name="Straight Connector 26"/>
          <p:cNvCxnSpPr>
            <a:cxnSpLocks/>
          </p:cNvCxnSpPr>
          <p:nvPr/>
        </p:nvCxnSpPr>
        <p:spPr>
          <a:xfrm>
            <a:off x="3200400" y="2005343"/>
            <a:ext cx="0" cy="1652257"/>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cxnSpLocks/>
          </p:cNvCxnSpPr>
          <p:nvPr/>
        </p:nvCxnSpPr>
        <p:spPr>
          <a:xfrm>
            <a:off x="5410200" y="2005343"/>
            <a:ext cx="0" cy="1652257"/>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sp>
        <p:nvSpPr>
          <p:cNvPr id="32" name="Footer Placeholder 2"/>
          <p:cNvSpPr>
            <a:spLocks noGrp="1"/>
          </p:cNvSpPr>
          <p:nvPr>
            <p:ph type="ftr" sz="quarter" idx="11"/>
          </p:nvPr>
        </p:nvSpPr>
        <p:spPr>
          <a:xfrm>
            <a:off x="4572000" y="6314223"/>
            <a:ext cx="2895600" cy="365125"/>
          </a:xfrm>
        </p:spPr>
        <p:txBody>
          <a:bodyPr/>
          <a:lstStyle/>
          <a:p>
            <a:r>
              <a:rPr lang="en-US" sz="1100" dirty="0"/>
              <a:t>Central Liquidity Facility</a:t>
            </a:r>
          </a:p>
        </p:txBody>
      </p:sp>
      <p:sp>
        <p:nvSpPr>
          <p:cNvPr id="7" name="TextBox 6"/>
          <p:cNvSpPr txBox="1"/>
          <p:nvPr/>
        </p:nvSpPr>
        <p:spPr>
          <a:xfrm>
            <a:off x="5867400" y="4419600"/>
            <a:ext cx="2514600" cy="155448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noAutofit/>
          </a:bodyPr>
          <a:lstStyle>
            <a:defPPr>
              <a:defRPr lang="en-US"/>
            </a:defPPr>
            <a:lvl1pPr algn="ctr">
              <a:defRPr sz="1600">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Maintain access to a Federal contingent liquidity source for unexpected emergencies (i.e., Fed Discount Window or CLF)</a:t>
            </a:r>
          </a:p>
        </p:txBody>
      </p:sp>
      <p:sp>
        <p:nvSpPr>
          <p:cNvPr id="6" name="TextBox 5"/>
          <p:cNvSpPr txBox="1"/>
          <p:nvPr/>
        </p:nvSpPr>
        <p:spPr>
          <a:xfrm>
            <a:off x="3124200" y="4419600"/>
            <a:ext cx="2514600" cy="155448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defPPr>
              <a:defRPr lang="en-US"/>
            </a:defPPr>
            <a:lvl1pPr algn="ctr">
              <a:defRPr sz="1600">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Establish funding strategy that provides for diversified sources of funding  (e.g., corporate credit union or bank LOC, FHLB advances, etc.) </a:t>
            </a:r>
          </a:p>
        </p:txBody>
      </p:sp>
      <p:sp>
        <p:nvSpPr>
          <p:cNvPr id="5" name="TextBox 4"/>
          <p:cNvSpPr txBox="1"/>
          <p:nvPr/>
        </p:nvSpPr>
        <p:spPr>
          <a:xfrm>
            <a:off x="457200" y="4419600"/>
            <a:ext cx="2468880" cy="155448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noAutofit/>
          </a:bodyPr>
          <a:lstStyle>
            <a:defPPr>
              <a:defRPr lang="en-US"/>
            </a:defPPr>
            <a:lvl1pPr algn="ctr">
              <a:defRPr>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600" dirty="0"/>
              <a:t>Hold cushion of unencumbered high quality liquid assets </a:t>
            </a:r>
          </a:p>
          <a:p>
            <a:r>
              <a:rPr lang="en-US" sz="1600" dirty="0"/>
              <a:t>(e.g., cash, Treasuries)</a:t>
            </a:r>
          </a:p>
        </p:txBody>
      </p:sp>
      <p:sp>
        <p:nvSpPr>
          <p:cNvPr id="9" name="Slide Number Placeholder 8"/>
          <p:cNvSpPr>
            <a:spLocks noGrp="1"/>
          </p:cNvSpPr>
          <p:nvPr>
            <p:ph type="sldNum" sz="quarter" idx="12"/>
          </p:nvPr>
        </p:nvSpPr>
        <p:spPr/>
        <p:txBody>
          <a:bodyPr/>
          <a:lstStyle/>
          <a:p>
            <a:fld id="{9E7C3A75-AEB5-40BB-845C-DDCD8E9B4C48}" type="slidenum">
              <a:rPr lang="en-US" smtClean="0"/>
              <a:t>2</a:t>
            </a:fld>
            <a:endParaRPr lang="en-US" dirty="0"/>
          </a:p>
        </p:txBody>
      </p:sp>
    </p:spTree>
    <p:extLst>
      <p:ext uri="{BB962C8B-B14F-4D97-AF65-F5344CB8AC3E}">
        <p14:creationId xmlns:p14="http://schemas.microsoft.com/office/powerpoint/2010/main" val="29217244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9592"/>
            <a:ext cx="3657600" cy="732408"/>
          </a:xfrm>
        </p:spPr>
        <p:txBody>
          <a:bodyPr>
            <a:normAutofit/>
          </a:bodyPr>
          <a:lstStyle/>
          <a:p>
            <a:r>
              <a:rPr lang="en-US" sz="3200" dirty="0"/>
              <a:t>CLF</a:t>
            </a:r>
          </a:p>
        </p:txBody>
      </p:sp>
      <p:sp>
        <p:nvSpPr>
          <p:cNvPr id="6" name="Content Placeholder 5"/>
          <p:cNvSpPr>
            <a:spLocks noGrp="1"/>
          </p:cNvSpPr>
          <p:nvPr>
            <p:ph sz="half" idx="1"/>
          </p:nvPr>
        </p:nvSpPr>
        <p:spPr>
          <a:xfrm>
            <a:off x="250950" y="1166018"/>
            <a:ext cx="3762652" cy="4525963"/>
          </a:xfrm>
        </p:spPr>
        <p:txBody>
          <a:bodyPr/>
          <a:lstStyle/>
          <a:p>
            <a:r>
              <a:rPr lang="en-US" dirty="0"/>
              <a:t>1978 NCUA CLF Act</a:t>
            </a:r>
          </a:p>
          <a:p>
            <a:r>
              <a:rPr lang="en-US" dirty="0"/>
              <a:t>Operational in 1979</a:t>
            </a:r>
          </a:p>
          <a:p>
            <a:r>
              <a:rPr lang="en-US" dirty="0"/>
              <a:t>Owned by members, managed by          NCUA Board</a:t>
            </a:r>
          </a:p>
          <a:p>
            <a:r>
              <a:rPr lang="en-US" dirty="0"/>
              <a:t>Financially self supported</a:t>
            </a:r>
          </a:p>
          <a:p>
            <a:r>
              <a:rPr lang="en-US" dirty="0"/>
              <a:t>Access to federal source (U.S. Treasury)</a:t>
            </a:r>
          </a:p>
          <a:p>
            <a:endParaRPr lang="en-US" dirty="0"/>
          </a:p>
        </p:txBody>
      </p:sp>
      <p:sp>
        <p:nvSpPr>
          <p:cNvPr id="7" name="Content Placeholder 6"/>
          <p:cNvSpPr>
            <a:spLocks noGrp="1"/>
          </p:cNvSpPr>
          <p:nvPr>
            <p:ph sz="half" idx="2"/>
          </p:nvPr>
        </p:nvSpPr>
        <p:spPr/>
        <p:txBody>
          <a:bodyPr/>
          <a:lstStyle/>
          <a:p>
            <a:endParaRPr lang="en-US"/>
          </a:p>
        </p:txBody>
      </p:sp>
      <p:sp>
        <p:nvSpPr>
          <p:cNvPr id="2" name="Footer Placeholder 1"/>
          <p:cNvSpPr>
            <a:spLocks noGrp="1"/>
          </p:cNvSpPr>
          <p:nvPr>
            <p:ph type="ftr" sz="quarter" idx="11"/>
          </p:nvPr>
        </p:nvSpPr>
        <p:spPr>
          <a:xfrm>
            <a:off x="4572000" y="6310773"/>
            <a:ext cx="2895600" cy="365125"/>
          </a:xfrm>
        </p:spPr>
        <p:txBody>
          <a:bodyPr/>
          <a:lstStyle/>
          <a:p>
            <a:r>
              <a:rPr lang="en-US" sz="1100" dirty="0"/>
              <a:t>Central Liquidity Facility</a:t>
            </a:r>
          </a:p>
        </p:txBody>
      </p:sp>
      <p:sp>
        <p:nvSpPr>
          <p:cNvPr id="3" name="Slide Number Placeholder 2"/>
          <p:cNvSpPr>
            <a:spLocks noGrp="1"/>
          </p:cNvSpPr>
          <p:nvPr>
            <p:ph type="sldNum" sz="quarter" idx="12"/>
          </p:nvPr>
        </p:nvSpPr>
        <p:spPr/>
        <p:txBody>
          <a:bodyPr/>
          <a:lstStyle/>
          <a:p>
            <a:fld id="{9E7C3A75-AEB5-40BB-845C-DDCD8E9B4C48}" type="slidenum">
              <a:rPr lang="en-US" smtClean="0"/>
              <a:t>3</a:t>
            </a:fld>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3400" y="228600"/>
            <a:ext cx="4573926" cy="5713395"/>
          </a:xfrm>
          <a:prstGeom prst="rect">
            <a:avLst/>
          </a:prstGeom>
        </p:spPr>
      </p:pic>
    </p:spTree>
    <p:extLst>
      <p:ext uri="{BB962C8B-B14F-4D97-AF65-F5344CB8AC3E}">
        <p14:creationId xmlns:p14="http://schemas.microsoft.com/office/powerpoint/2010/main" val="17149949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CLF</a:t>
            </a:r>
          </a:p>
        </p:txBody>
      </p:sp>
      <p:sp>
        <p:nvSpPr>
          <p:cNvPr id="6" name="Footer Placeholder 2"/>
          <p:cNvSpPr>
            <a:spLocks noGrp="1"/>
          </p:cNvSpPr>
          <p:nvPr>
            <p:ph type="ftr" sz="quarter" idx="11"/>
          </p:nvPr>
        </p:nvSpPr>
        <p:spPr>
          <a:xfrm>
            <a:off x="4572000" y="6314223"/>
            <a:ext cx="28956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Palatino Linotype" pitchFamily="18" charset="0"/>
                <a:ea typeface="+mn-ea"/>
                <a:cs typeface="+mn-cs"/>
              </a:rPr>
              <a:t>Central Liquidity Facility</a:t>
            </a: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7C3A75-AEB5-40BB-845C-DDCD8E9B4C48}" type="slidenum">
              <a:rPr kumimoji="0" lang="en-US" sz="9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9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3" name="Picture 2"/>
          <p:cNvPicPr>
            <a:picLocks noChangeAspect="1"/>
          </p:cNvPicPr>
          <p:nvPr/>
        </p:nvPicPr>
        <p:blipFill rotWithShape="1">
          <a:blip r:embed="rId3"/>
          <a:srcRect b="670"/>
          <a:stretch/>
        </p:blipFill>
        <p:spPr>
          <a:xfrm>
            <a:off x="1023937" y="1652587"/>
            <a:ext cx="7096125" cy="3529013"/>
          </a:xfrm>
          <a:prstGeom prst="rect">
            <a:avLst/>
          </a:prstGeom>
        </p:spPr>
      </p:pic>
      <p:sp>
        <p:nvSpPr>
          <p:cNvPr id="8" name="Rectangle 7"/>
          <p:cNvSpPr/>
          <p:nvPr/>
        </p:nvSpPr>
        <p:spPr>
          <a:xfrm>
            <a:off x="620233" y="1652588"/>
            <a:ext cx="8077200" cy="4297252"/>
          </a:xfrm>
          <a:prstGeom prst="rect">
            <a:avLst/>
          </a:prstGeom>
          <a:gradFill>
            <a:gsLst>
              <a:gs pos="0">
                <a:schemeClr val="bg1">
                  <a:alpha val="81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Content Placeholder 4"/>
          <p:cNvSpPr>
            <a:spLocks noGrp="1"/>
          </p:cNvSpPr>
          <p:nvPr>
            <p:ph sz="quarter" idx="13"/>
          </p:nvPr>
        </p:nvSpPr>
        <p:spPr>
          <a:xfrm>
            <a:off x="225288" y="908160"/>
            <a:ext cx="8680173" cy="5181214"/>
          </a:xfrm>
        </p:spPr>
        <p:txBody>
          <a:bodyPr/>
          <a:lstStyle/>
          <a:p>
            <a:r>
              <a:rPr lang="en-US" sz="2800" b="0" dirty="0"/>
              <a:t>CLF is a </a:t>
            </a:r>
            <a:r>
              <a:rPr lang="en-US" sz="2800" dirty="0"/>
              <a:t>backup source </a:t>
            </a:r>
            <a:r>
              <a:rPr lang="en-US" sz="2800" b="0" dirty="0"/>
              <a:t>of liquidity</a:t>
            </a:r>
          </a:p>
          <a:p>
            <a:pPr lvl="1"/>
            <a:r>
              <a:rPr lang="en-US" sz="2400" dirty="0"/>
              <a:t>CLF does not substitute for primary liquidity sources, it </a:t>
            </a:r>
            <a:r>
              <a:rPr lang="en-US" sz="2400" i="1" dirty="0"/>
              <a:t>backs</a:t>
            </a:r>
            <a:r>
              <a:rPr lang="en-US" sz="2400" dirty="0"/>
              <a:t> them</a:t>
            </a:r>
          </a:p>
          <a:p>
            <a:r>
              <a:rPr lang="en-US" sz="2800" b="0" dirty="0"/>
              <a:t>Essential during times of </a:t>
            </a:r>
            <a:r>
              <a:rPr lang="en-US" sz="2800" dirty="0"/>
              <a:t>unusual/protracted liquidity disruptions</a:t>
            </a:r>
          </a:p>
          <a:p>
            <a:pPr lvl="1"/>
            <a:r>
              <a:rPr lang="en-US" sz="2400" dirty="0"/>
              <a:t>In times of crisis, access to a </a:t>
            </a:r>
            <a:r>
              <a:rPr lang="en-US" sz="2400" b="1" dirty="0"/>
              <a:t>federal contingent liquidity provider</a:t>
            </a:r>
            <a:r>
              <a:rPr lang="en-US" sz="2400" dirty="0"/>
              <a:t> is the most reliable source</a:t>
            </a:r>
          </a:p>
          <a:p>
            <a:r>
              <a:rPr lang="en-US" sz="2800" b="0" dirty="0"/>
              <a:t>CLF is a form of liquidity </a:t>
            </a:r>
            <a:r>
              <a:rPr lang="en-US" sz="2800" dirty="0"/>
              <a:t>insurance</a:t>
            </a:r>
          </a:p>
          <a:p>
            <a:pPr lvl="1"/>
            <a:r>
              <a:rPr lang="en-US" sz="2400" b="0" dirty="0"/>
              <a:t>Access requires </a:t>
            </a:r>
            <a:r>
              <a:rPr lang="en-US" sz="2400" b="1" dirty="0"/>
              <a:t>membership</a:t>
            </a:r>
            <a:r>
              <a:rPr lang="en-US" sz="2400" dirty="0"/>
              <a:t> and</a:t>
            </a:r>
            <a:r>
              <a:rPr lang="en-US" sz="2400" b="0" dirty="0"/>
              <a:t> membership boosts </a:t>
            </a:r>
            <a:r>
              <a:rPr lang="en-US" sz="2400" b="1" dirty="0"/>
              <a:t>capacity</a:t>
            </a:r>
          </a:p>
          <a:p>
            <a:pPr lvl="1"/>
            <a:r>
              <a:rPr lang="en-US" sz="2400" b="0" dirty="0"/>
              <a:t>CLF-provided liquidity was instrumental in helping NCUA and the credit union system overcome the 2007/2008 financial crisis</a:t>
            </a:r>
          </a:p>
          <a:p>
            <a:endParaRPr lang="en-US" sz="2400" b="0" dirty="0"/>
          </a:p>
          <a:p>
            <a:pPr marL="0" indent="0">
              <a:buNone/>
            </a:pPr>
            <a:endParaRPr lang="en-US" sz="2400" b="0" dirty="0"/>
          </a:p>
          <a:p>
            <a:pPr lvl="1"/>
            <a:endParaRPr lang="en-US" sz="2000" b="0" dirty="0"/>
          </a:p>
        </p:txBody>
      </p:sp>
    </p:spTree>
    <p:extLst>
      <p:ext uri="{BB962C8B-B14F-4D97-AF65-F5344CB8AC3E}">
        <p14:creationId xmlns:p14="http://schemas.microsoft.com/office/powerpoint/2010/main" val="1387947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600" y="2097047"/>
            <a:ext cx="6455231" cy="3824504"/>
          </a:xfrm>
          <a:prstGeom prst="rect">
            <a:avLst/>
          </a:prstGeom>
        </p:spPr>
      </p:pic>
      <p:sp>
        <p:nvSpPr>
          <p:cNvPr id="2" name="Title 1"/>
          <p:cNvSpPr>
            <a:spLocks noGrp="1"/>
          </p:cNvSpPr>
          <p:nvPr>
            <p:ph type="title"/>
          </p:nvPr>
        </p:nvSpPr>
        <p:spPr/>
        <p:txBody>
          <a:bodyPr>
            <a:normAutofit/>
          </a:bodyPr>
          <a:lstStyle/>
          <a:p>
            <a:r>
              <a:rPr lang="en-US" sz="3200" dirty="0"/>
              <a:t>Membership</a:t>
            </a:r>
          </a:p>
        </p:txBody>
      </p:sp>
      <p:sp>
        <p:nvSpPr>
          <p:cNvPr id="6" name="Footer Placeholder 2"/>
          <p:cNvSpPr>
            <a:spLocks noGrp="1"/>
          </p:cNvSpPr>
          <p:nvPr>
            <p:ph type="ftr" sz="quarter" idx="11"/>
          </p:nvPr>
        </p:nvSpPr>
        <p:spPr/>
        <p:txBody>
          <a:bodyPr/>
          <a:lstStyle/>
          <a:p>
            <a:r>
              <a:rPr lang="en-US" sz="1100" dirty="0"/>
              <a:t>Central Liquidity Facility</a:t>
            </a:r>
          </a:p>
        </p:txBody>
      </p:sp>
      <p:sp>
        <p:nvSpPr>
          <p:cNvPr id="7" name="Slide Number Placeholder 6"/>
          <p:cNvSpPr>
            <a:spLocks noGrp="1"/>
          </p:cNvSpPr>
          <p:nvPr>
            <p:ph type="sldNum" sz="quarter" idx="12"/>
          </p:nvPr>
        </p:nvSpPr>
        <p:spPr/>
        <p:txBody>
          <a:bodyPr/>
          <a:lstStyle/>
          <a:p>
            <a:fld id="{9E7C3A75-AEB5-40BB-845C-DDCD8E9B4C48}" type="slidenum">
              <a:rPr lang="en-US" smtClean="0"/>
              <a:pPr/>
              <a:t>5</a:t>
            </a:fld>
            <a:endParaRPr lang="en-US" dirty="0"/>
          </a:p>
        </p:txBody>
      </p:sp>
      <p:sp>
        <p:nvSpPr>
          <p:cNvPr id="16" name="Rectangle 15"/>
          <p:cNvSpPr/>
          <p:nvPr/>
        </p:nvSpPr>
        <p:spPr>
          <a:xfrm>
            <a:off x="228600" y="1922145"/>
            <a:ext cx="8077200" cy="4016800"/>
          </a:xfrm>
          <a:prstGeom prst="rect">
            <a:avLst/>
          </a:prstGeom>
          <a:gradFill>
            <a:gsLst>
              <a:gs pos="0">
                <a:schemeClr val="bg1">
                  <a:alpha val="81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p:cNvSpPr>
            <a:spLocks noGrp="1"/>
          </p:cNvSpPr>
          <p:nvPr>
            <p:ph sz="half" idx="1"/>
          </p:nvPr>
        </p:nvSpPr>
        <p:spPr>
          <a:xfrm>
            <a:off x="429552" y="1922820"/>
            <a:ext cx="4038600" cy="2819400"/>
          </a:xfrm>
        </p:spPr>
        <p:txBody>
          <a:bodyPr/>
          <a:lstStyle/>
          <a:p>
            <a:r>
              <a:rPr lang="en-US" dirty="0"/>
              <a:t>Regular member</a:t>
            </a:r>
          </a:p>
          <a:p>
            <a:pPr lvl="1"/>
            <a:r>
              <a:rPr lang="en-US" dirty="0"/>
              <a:t>Natural person credit unions</a:t>
            </a:r>
          </a:p>
          <a:p>
            <a:pPr lvl="1"/>
            <a:r>
              <a:rPr lang="en-US" dirty="0"/>
              <a:t>Subscribe to CLF capital stock</a:t>
            </a:r>
          </a:p>
          <a:p>
            <a:pPr lvl="1"/>
            <a:r>
              <a:rPr lang="en-US" i="1" dirty="0"/>
              <a:t>Direct</a:t>
            </a:r>
            <a:r>
              <a:rPr lang="en-US" dirty="0"/>
              <a:t> membership</a:t>
            </a:r>
          </a:p>
        </p:txBody>
      </p:sp>
      <p:sp>
        <p:nvSpPr>
          <p:cNvPr id="9" name="Content Placeholder 8"/>
          <p:cNvSpPr>
            <a:spLocks noGrp="1"/>
          </p:cNvSpPr>
          <p:nvPr>
            <p:ph sz="half" idx="2"/>
          </p:nvPr>
        </p:nvSpPr>
        <p:spPr>
          <a:xfrm>
            <a:off x="4625273" y="1922145"/>
            <a:ext cx="4038600" cy="3429000"/>
          </a:xfrm>
        </p:spPr>
        <p:txBody>
          <a:bodyPr/>
          <a:lstStyle/>
          <a:p>
            <a:r>
              <a:rPr lang="en-US" dirty="0"/>
              <a:t>Agent member</a:t>
            </a:r>
          </a:p>
          <a:p>
            <a:pPr lvl="1"/>
            <a:r>
              <a:rPr lang="en-US" dirty="0"/>
              <a:t>Corporate credit unions</a:t>
            </a:r>
          </a:p>
          <a:p>
            <a:pPr lvl="1"/>
            <a:r>
              <a:rPr lang="en-US" dirty="0"/>
              <a:t>Join on behalf of group of natural person credit unions</a:t>
            </a:r>
          </a:p>
          <a:p>
            <a:pPr lvl="1"/>
            <a:r>
              <a:rPr lang="en-US" dirty="0"/>
              <a:t>Agents act as </a:t>
            </a:r>
            <a:r>
              <a:rPr lang="en-US" i="1" dirty="0"/>
              <a:t>conduit</a:t>
            </a:r>
            <a:r>
              <a:rPr lang="en-US" dirty="0"/>
              <a:t> between CLF and their member credit unions</a:t>
            </a:r>
          </a:p>
        </p:txBody>
      </p:sp>
      <p:sp>
        <p:nvSpPr>
          <p:cNvPr id="4" name="TextBox 3">
            <a:extLst>
              <a:ext uri="{FF2B5EF4-FFF2-40B4-BE49-F238E27FC236}">
                <a16:creationId xmlns:a16="http://schemas.microsoft.com/office/drawing/2014/main" id="{146991F7-0785-BCDA-A511-4A27EEE72C06}"/>
              </a:ext>
            </a:extLst>
          </p:cNvPr>
          <p:cNvSpPr txBox="1"/>
          <p:nvPr/>
        </p:nvSpPr>
        <p:spPr>
          <a:xfrm>
            <a:off x="408215" y="1174301"/>
            <a:ext cx="4572000" cy="523220"/>
          </a:xfrm>
          <a:prstGeom prst="rect">
            <a:avLst/>
          </a:prstGeom>
          <a:noFill/>
        </p:spPr>
        <p:txBody>
          <a:bodyPr wrap="square">
            <a:spAutoFit/>
          </a:bodyPr>
          <a:lstStyle/>
          <a:p>
            <a:pPr marL="342900" indent="-342900">
              <a:spcBef>
                <a:spcPct val="20000"/>
              </a:spcBef>
              <a:buFont typeface="Arial" pitchFamily="34" charset="0"/>
              <a:buChar char="•"/>
            </a:pPr>
            <a:r>
              <a:rPr lang="en-US" sz="2800" dirty="0">
                <a:solidFill>
                  <a:srgbClr val="305197"/>
                </a:solidFill>
              </a:rPr>
              <a:t>Membership is Voluntary</a:t>
            </a:r>
          </a:p>
        </p:txBody>
      </p:sp>
    </p:spTree>
    <p:extLst>
      <p:ext uri="{BB962C8B-B14F-4D97-AF65-F5344CB8AC3E}">
        <p14:creationId xmlns:p14="http://schemas.microsoft.com/office/powerpoint/2010/main" val="42434966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3136" b="2899"/>
          <a:stretch/>
        </p:blipFill>
        <p:spPr>
          <a:xfrm>
            <a:off x="0" y="838199"/>
            <a:ext cx="7359374" cy="5181600"/>
          </a:xfrm>
          <a:prstGeom prst="rect">
            <a:avLst/>
          </a:prstGeom>
        </p:spPr>
      </p:pic>
      <p:sp>
        <p:nvSpPr>
          <p:cNvPr id="2" name="Title 1"/>
          <p:cNvSpPr>
            <a:spLocks noGrp="1"/>
          </p:cNvSpPr>
          <p:nvPr>
            <p:ph type="title"/>
          </p:nvPr>
        </p:nvSpPr>
        <p:spPr>
          <a:xfrm>
            <a:off x="457200" y="29592"/>
            <a:ext cx="8229600" cy="732408"/>
          </a:xfrm>
        </p:spPr>
        <p:txBody>
          <a:bodyPr>
            <a:normAutofit/>
          </a:bodyPr>
          <a:lstStyle/>
          <a:p>
            <a:r>
              <a:rPr lang="en-US" sz="3200" dirty="0"/>
              <a:t>Membership</a:t>
            </a:r>
          </a:p>
        </p:txBody>
      </p:sp>
      <p:sp>
        <p:nvSpPr>
          <p:cNvPr id="6" name="Footer Placeholder 2"/>
          <p:cNvSpPr>
            <a:spLocks noGrp="1"/>
          </p:cNvSpPr>
          <p:nvPr>
            <p:ph type="ftr" sz="quarter" idx="11"/>
          </p:nvPr>
        </p:nvSpPr>
        <p:spPr>
          <a:xfrm>
            <a:off x="4572000" y="6314223"/>
            <a:ext cx="2895600" cy="365125"/>
          </a:xfrm>
        </p:spPr>
        <p:txBody>
          <a:bodyPr/>
          <a:lstStyle/>
          <a:p>
            <a:r>
              <a:rPr lang="en-US" sz="1100" dirty="0"/>
              <a:t>Central Liquidity Facility</a:t>
            </a:r>
          </a:p>
        </p:txBody>
      </p:sp>
      <p:sp>
        <p:nvSpPr>
          <p:cNvPr id="3" name="Slide Number Placeholder 2"/>
          <p:cNvSpPr>
            <a:spLocks noGrp="1"/>
          </p:cNvSpPr>
          <p:nvPr>
            <p:ph type="sldNum" sz="quarter" idx="12"/>
          </p:nvPr>
        </p:nvSpPr>
        <p:spPr/>
        <p:txBody>
          <a:bodyPr/>
          <a:lstStyle/>
          <a:p>
            <a:fld id="{9E7C3A75-AEB5-40BB-845C-DDCD8E9B4C48}" type="slidenum">
              <a:rPr lang="en-US" smtClean="0"/>
              <a:t>6</a:t>
            </a:fld>
            <a:endParaRPr lang="en-US" dirty="0"/>
          </a:p>
        </p:txBody>
      </p:sp>
      <p:sp>
        <p:nvSpPr>
          <p:cNvPr id="7" name="Rectangle 6"/>
          <p:cNvSpPr/>
          <p:nvPr/>
        </p:nvSpPr>
        <p:spPr>
          <a:xfrm>
            <a:off x="0" y="838201"/>
            <a:ext cx="8763000" cy="5181600"/>
          </a:xfrm>
          <a:prstGeom prst="rect">
            <a:avLst/>
          </a:prstGeom>
          <a:gradFill>
            <a:gsLst>
              <a:gs pos="0">
                <a:schemeClr val="bg1">
                  <a:alpha val="81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p:cNvSpPr>
            <a:spLocks noGrp="1"/>
          </p:cNvSpPr>
          <p:nvPr>
            <p:ph sz="quarter" idx="13"/>
          </p:nvPr>
        </p:nvSpPr>
        <p:spPr>
          <a:xfrm>
            <a:off x="457200" y="1142999"/>
            <a:ext cx="8305800" cy="4876799"/>
          </a:xfrm>
        </p:spPr>
        <p:txBody>
          <a:bodyPr/>
          <a:lstStyle/>
          <a:p>
            <a:pPr>
              <a:lnSpc>
                <a:spcPct val="111000"/>
              </a:lnSpc>
              <a:spcBef>
                <a:spcPts val="0"/>
              </a:spcBef>
              <a:spcAft>
                <a:spcPts val="600"/>
              </a:spcAft>
            </a:pPr>
            <a:r>
              <a:rPr lang="en-US" sz="2800" b="0" dirty="0"/>
              <a:t>Benefits</a:t>
            </a:r>
          </a:p>
          <a:p>
            <a:pPr lvl="1">
              <a:lnSpc>
                <a:spcPct val="111000"/>
              </a:lnSpc>
              <a:spcBef>
                <a:spcPts val="600"/>
              </a:spcBef>
              <a:spcAft>
                <a:spcPts val="600"/>
              </a:spcAft>
            </a:pPr>
            <a:r>
              <a:rPr lang="en-US" sz="2400" b="0" dirty="0"/>
              <a:t>More liquidity is better (in crisis)</a:t>
            </a:r>
          </a:p>
          <a:p>
            <a:pPr lvl="1">
              <a:lnSpc>
                <a:spcPct val="111000"/>
              </a:lnSpc>
              <a:spcBef>
                <a:spcPts val="600"/>
              </a:spcBef>
              <a:spcAft>
                <a:spcPts val="600"/>
              </a:spcAft>
            </a:pPr>
            <a:r>
              <a:rPr lang="en-US" sz="2400" dirty="0"/>
              <a:t>Federal source makes access a “reliable thing”</a:t>
            </a:r>
          </a:p>
          <a:p>
            <a:pPr lvl="1">
              <a:lnSpc>
                <a:spcPct val="111000"/>
              </a:lnSpc>
              <a:spcBef>
                <a:spcPts val="600"/>
              </a:spcBef>
              <a:spcAft>
                <a:spcPts val="600"/>
              </a:spcAft>
            </a:pPr>
            <a:r>
              <a:rPr lang="en-US" sz="2400" b="0" dirty="0"/>
              <a:t>Member capital </a:t>
            </a:r>
            <a:r>
              <a:rPr lang="en-US" sz="2400" dirty="0"/>
              <a:t>translates to </a:t>
            </a:r>
            <a:r>
              <a:rPr lang="en-US" sz="2400" b="0" dirty="0"/>
              <a:t>significant borrowing capacity for the CLF and its members</a:t>
            </a:r>
          </a:p>
          <a:p>
            <a:pPr lvl="1">
              <a:lnSpc>
                <a:spcPct val="111000"/>
              </a:lnSpc>
              <a:spcBef>
                <a:spcPts val="600"/>
              </a:spcBef>
              <a:spcAft>
                <a:spcPts val="600"/>
              </a:spcAft>
            </a:pPr>
            <a:r>
              <a:rPr lang="en-US" sz="2400" b="0" dirty="0"/>
              <a:t>CLF can lend to the National Credit Union Share Insurance Fund (NCUSIF)</a:t>
            </a:r>
            <a:endParaRPr lang="en-US" sz="2400" dirty="0"/>
          </a:p>
          <a:p>
            <a:pPr marL="457200" lvl="1" indent="0">
              <a:lnSpc>
                <a:spcPct val="111000"/>
              </a:lnSpc>
              <a:spcBef>
                <a:spcPts val="600"/>
              </a:spcBef>
              <a:spcAft>
                <a:spcPts val="600"/>
              </a:spcAft>
              <a:buNone/>
            </a:pPr>
            <a:r>
              <a:rPr lang="en-US" sz="2400" i="1" dirty="0"/>
              <a:t>Helps individual credit unions and overall credit union system</a:t>
            </a:r>
          </a:p>
          <a:p>
            <a:pPr lvl="1">
              <a:lnSpc>
                <a:spcPct val="111000"/>
              </a:lnSpc>
              <a:spcBef>
                <a:spcPts val="0"/>
              </a:spcBef>
              <a:spcAft>
                <a:spcPts val="600"/>
              </a:spcAft>
            </a:pPr>
            <a:endParaRPr lang="en-US" sz="2400" b="0" dirty="0"/>
          </a:p>
        </p:txBody>
      </p:sp>
    </p:spTree>
    <p:extLst>
      <p:ext uri="{BB962C8B-B14F-4D97-AF65-F5344CB8AC3E}">
        <p14:creationId xmlns:p14="http://schemas.microsoft.com/office/powerpoint/2010/main" val="3467441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42900" y="143401"/>
            <a:ext cx="8153400" cy="656208"/>
          </a:xfrm>
          <a:prstGeom prst="rect">
            <a:avLst/>
          </a:prstGeom>
        </p:spPr>
        <p:txBody>
          <a:bodyPr>
            <a:normAutofit fontScale="97500"/>
          </a:bodyPr>
          <a:lstStyle>
            <a:lvl1pPr algn="ctr" defTabSz="914400" rtl="0" eaLnBrk="1" latinLnBrk="0" hangingPunct="1">
              <a:spcBef>
                <a:spcPct val="0"/>
              </a:spcBef>
              <a:buNone/>
              <a:defRPr sz="4400" b="1" kern="1200">
                <a:solidFill>
                  <a:srgbClr val="18284B"/>
                </a:solidFill>
                <a:effectLst/>
                <a:latin typeface="Cambria" pitchFamily="18" charset="0"/>
                <a:ea typeface="+mj-ea"/>
                <a:cs typeface="+mj-cs"/>
              </a:defRPr>
            </a:lvl1pPr>
          </a:lstStyle>
          <a:p>
            <a:r>
              <a:rPr lang="en-US" sz="3600" dirty="0"/>
              <a:t>Capital Stock</a:t>
            </a:r>
          </a:p>
        </p:txBody>
      </p:sp>
      <p:sp>
        <p:nvSpPr>
          <p:cNvPr id="7" name="Content Placeholder 4"/>
          <p:cNvSpPr txBox="1">
            <a:spLocks/>
          </p:cNvSpPr>
          <p:nvPr/>
        </p:nvSpPr>
        <p:spPr>
          <a:xfrm>
            <a:off x="457200" y="1118258"/>
            <a:ext cx="8229600" cy="429194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a:solidFill>
                  <a:srgbClr val="305197"/>
                </a:solidFill>
              </a:rPr>
              <a:t>Established in Federal Credit Union Act (12 USC 1795c) and NCUA regulation (12 CFR § 725.2)</a:t>
            </a:r>
          </a:p>
          <a:p>
            <a:pPr lvl="1">
              <a:lnSpc>
                <a:spcPct val="111000"/>
              </a:lnSpc>
              <a:spcBef>
                <a:spcPts val="600"/>
              </a:spcBef>
              <a:spcAft>
                <a:spcPts val="600"/>
              </a:spcAft>
            </a:pPr>
            <a:r>
              <a:rPr lang="en-US" sz="2400" dirty="0">
                <a:solidFill>
                  <a:srgbClr val="497AE4"/>
                </a:solidFill>
              </a:rPr>
              <a:t>Amount based on a percentage of credit union’s paid-in and unimpaired capital and surplus</a:t>
            </a:r>
          </a:p>
        </p:txBody>
      </p:sp>
      <p:sp>
        <p:nvSpPr>
          <p:cNvPr id="10" name="Footer Placeholder 2"/>
          <p:cNvSpPr>
            <a:spLocks noGrp="1"/>
          </p:cNvSpPr>
          <p:nvPr>
            <p:ph type="ftr" sz="quarter" idx="11"/>
          </p:nvPr>
        </p:nvSpPr>
        <p:spPr/>
        <p:txBody>
          <a:bodyPr/>
          <a:lstStyle/>
          <a:p>
            <a:r>
              <a:rPr lang="en-US" sz="1100" dirty="0"/>
              <a:t>Central Liquidity Facility</a:t>
            </a:r>
          </a:p>
        </p:txBody>
      </p:sp>
      <p:sp>
        <p:nvSpPr>
          <p:cNvPr id="2" name="Slide Number Placeholder 1"/>
          <p:cNvSpPr>
            <a:spLocks noGrp="1"/>
          </p:cNvSpPr>
          <p:nvPr>
            <p:ph type="sldNum" sz="quarter" idx="12"/>
          </p:nvPr>
        </p:nvSpPr>
        <p:spPr/>
        <p:txBody>
          <a:bodyPr/>
          <a:lstStyle/>
          <a:p>
            <a:fld id="{9E7C3A75-AEB5-40BB-845C-DDCD8E9B4C48}" type="slidenum">
              <a:rPr lang="en-US" smtClean="0"/>
              <a:pPr/>
              <a:t>7</a:t>
            </a:fld>
            <a:endParaRPr lang="en-US" dirty="0"/>
          </a:p>
        </p:txBody>
      </p:sp>
      <p:sp>
        <p:nvSpPr>
          <p:cNvPr id="19" name="Round Diagonal Corner Rectangle 18"/>
          <p:cNvSpPr/>
          <p:nvPr/>
        </p:nvSpPr>
        <p:spPr>
          <a:xfrm>
            <a:off x="457200" y="3139943"/>
            <a:ext cx="7924800" cy="1295400"/>
          </a:xfrm>
          <a:prstGeom prst="round2DiagRect">
            <a:avLst/>
          </a:prstGeom>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Subscribed capital stock: </a:t>
            </a:r>
            <a:r>
              <a:rPr lang="en-US" sz="2800" i="1" dirty="0"/>
              <a:t>One half of one percent </a:t>
            </a:r>
            <a:r>
              <a:rPr lang="en-US" sz="2800" dirty="0"/>
              <a:t>of a credit union’s unimpaired capital and surplus </a:t>
            </a:r>
          </a:p>
          <a:p>
            <a:pPr algn="ctr"/>
            <a:r>
              <a:rPr lang="en-US" sz="2800" dirty="0"/>
              <a:t>(i.e., it’s shares and undivided earnings)</a:t>
            </a:r>
          </a:p>
        </p:txBody>
      </p:sp>
      <p:sp>
        <p:nvSpPr>
          <p:cNvPr id="8" name="Round Diagonal Corner Rectangle 7"/>
          <p:cNvSpPr/>
          <p:nvPr/>
        </p:nvSpPr>
        <p:spPr>
          <a:xfrm>
            <a:off x="762000" y="4651572"/>
            <a:ext cx="8039100" cy="1295400"/>
          </a:xfrm>
          <a:prstGeom prst="round2DiagRect">
            <a:avLst/>
          </a:prstGeom>
          <a:solidFill>
            <a:srgbClr val="C1504D"/>
          </a:solidFill>
          <a:scene3d>
            <a:camera prst="orthographicFront">
              <a:rot lat="1080000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flatTx/>
          </a:bodyPr>
          <a:lstStyle/>
          <a:p>
            <a:pPr marR="0" lvl="1" defTabSz="914400" rtl="0" eaLnBrk="1" fontAlgn="auto" latinLnBrk="0" hangingPunct="1">
              <a:lnSpc>
                <a:spcPct val="100000"/>
              </a:lnSpc>
              <a:spcBef>
                <a:spcPct val="20000"/>
              </a:spcBef>
              <a:spcAft>
                <a:spcPts val="0"/>
              </a:spcAft>
              <a:buClrTx/>
              <a:buSzTx/>
              <a:tabLst/>
              <a:defRPr/>
            </a:pPr>
            <a:r>
              <a:rPr kumimoji="0" lang="en-US" sz="2800" b="0" i="0" u="none" strike="noStrike" kern="1200" cap="none" spc="0" normalizeH="0" baseline="0" noProof="0" dirty="0">
                <a:ln>
                  <a:noFill/>
                </a:ln>
                <a:solidFill>
                  <a:schemeClr val="bg1"/>
                </a:solidFill>
                <a:effectLst/>
                <a:uLnTx/>
                <a:uFillTx/>
                <a:latin typeface="Calibri"/>
                <a:ea typeface="+mn-ea"/>
                <a:cs typeface="+mn-cs"/>
              </a:rPr>
              <a:t>1/2 the stock requirement is “paid-in” and 1/2 is “on call” (maintained on credit union books in liquid assets) </a:t>
            </a:r>
          </a:p>
        </p:txBody>
      </p:sp>
    </p:spTree>
    <p:extLst>
      <p:ext uri="{BB962C8B-B14F-4D97-AF65-F5344CB8AC3E}">
        <p14:creationId xmlns:p14="http://schemas.microsoft.com/office/powerpoint/2010/main" val="29530251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a:srcRect l="833"/>
          <a:stretch/>
        </p:blipFill>
        <p:spPr>
          <a:xfrm>
            <a:off x="0" y="1415812"/>
            <a:ext cx="9067800" cy="4600250"/>
          </a:xfrm>
          <a:prstGeom prst="rect">
            <a:avLst/>
          </a:prstGeom>
        </p:spPr>
      </p:pic>
      <p:sp>
        <p:nvSpPr>
          <p:cNvPr id="4" name="Title 3"/>
          <p:cNvSpPr>
            <a:spLocks noGrp="1"/>
          </p:cNvSpPr>
          <p:nvPr>
            <p:ph type="title"/>
          </p:nvPr>
        </p:nvSpPr>
        <p:spPr/>
        <p:txBody>
          <a:bodyPr>
            <a:normAutofit/>
          </a:bodyPr>
          <a:lstStyle/>
          <a:p>
            <a:r>
              <a:rPr lang="en-US" sz="3200" dirty="0"/>
              <a:t>Paid-in Capital Stock</a:t>
            </a:r>
          </a:p>
        </p:txBody>
      </p:sp>
      <p:sp>
        <p:nvSpPr>
          <p:cNvPr id="2" name="Footer Placeholder 1"/>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prstClr val="white"/>
                </a:solidFill>
                <a:effectLst/>
                <a:uLnTx/>
                <a:uFillTx/>
                <a:latin typeface="Palatino Linotype" pitchFamily="18" charset="0"/>
                <a:ea typeface="+mn-ea"/>
                <a:cs typeface="+mn-cs"/>
              </a:rPr>
              <a:t>Central Liquidity Facility</a:t>
            </a:r>
            <a:endParaRPr kumimoji="0" lang="en-US" sz="1050" b="1" i="0" u="none" strike="noStrike" kern="1200" cap="none" spc="0" normalizeH="0" baseline="0" noProof="0" dirty="0">
              <a:ln>
                <a:noFill/>
              </a:ln>
              <a:solidFill>
                <a:prstClr val="white"/>
              </a:solidFill>
              <a:effectLst/>
              <a:uLnTx/>
              <a:uFillTx/>
              <a:latin typeface="Palatino Linotype" pitchFamily="18" charset="0"/>
              <a:ea typeface="+mn-ea"/>
              <a:cs typeface="+mn-cs"/>
            </a:endParaRP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7C3A75-AEB5-40BB-845C-DDCD8E9B4C48}" type="slidenum">
              <a:rPr kumimoji="0" lang="en-US" sz="9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900" b="0" i="0" u="none" strike="noStrike" kern="1200" cap="none" spc="0" normalizeH="0" baseline="0" noProof="0" dirty="0">
              <a:ln>
                <a:noFill/>
              </a:ln>
              <a:solidFill>
                <a:prstClr val="white"/>
              </a:solidFill>
              <a:effectLst/>
              <a:uLnTx/>
              <a:uFillTx/>
              <a:latin typeface="Calibri"/>
              <a:ea typeface="+mn-ea"/>
              <a:cs typeface="+mn-cs"/>
            </a:endParaRPr>
          </a:p>
        </p:txBody>
      </p:sp>
      <p:sp>
        <p:nvSpPr>
          <p:cNvPr id="11" name="Rectangle 10"/>
          <p:cNvSpPr/>
          <p:nvPr/>
        </p:nvSpPr>
        <p:spPr>
          <a:xfrm>
            <a:off x="-1980" y="1295400"/>
            <a:ext cx="9067800" cy="4765094"/>
          </a:xfrm>
          <a:prstGeom prst="rect">
            <a:avLst/>
          </a:prstGeom>
          <a:gradFill>
            <a:gsLst>
              <a:gs pos="0">
                <a:schemeClr val="bg1">
                  <a:alpha val="81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Content Placeholder 4"/>
          <p:cNvSpPr>
            <a:spLocks noGrp="1"/>
          </p:cNvSpPr>
          <p:nvPr>
            <p:ph sz="quarter" idx="13"/>
          </p:nvPr>
        </p:nvSpPr>
        <p:spPr>
          <a:xfrm>
            <a:off x="304800" y="1060166"/>
            <a:ext cx="8761020" cy="5000328"/>
          </a:xfrm>
        </p:spPr>
        <p:txBody>
          <a:bodyPr/>
          <a:lstStyle/>
          <a:p>
            <a:r>
              <a:rPr lang="en-US" sz="2800" b="0" dirty="0"/>
              <a:t>Members receive a quarterly dividend on the paid-in portion of their capital stock</a:t>
            </a:r>
          </a:p>
          <a:p>
            <a:pPr marL="742950" lvl="1" indent="-285750" defTabSz="914400">
              <a:lnSpc>
                <a:spcPct val="111000"/>
              </a:lnSpc>
              <a:spcBef>
                <a:spcPts val="600"/>
              </a:spcBef>
              <a:spcAft>
                <a:spcPts val="600"/>
              </a:spcAft>
            </a:pPr>
            <a:r>
              <a:rPr lang="en-US" sz="2400" dirty="0"/>
              <a:t>The dividend rate administered as an ability-to-pay commitment</a:t>
            </a:r>
          </a:p>
          <a:p>
            <a:pPr marL="742950" lvl="1" indent="-285750" defTabSz="914400">
              <a:spcBef>
                <a:spcPts val="600"/>
              </a:spcBef>
              <a:spcAft>
                <a:spcPts val="600"/>
              </a:spcAft>
            </a:pPr>
            <a:r>
              <a:rPr lang="en-US" sz="2400" dirty="0"/>
              <a:t>The CLF pays dividends after covering expenses and meeting any retained earnings objectives</a:t>
            </a:r>
          </a:p>
          <a:p>
            <a:pPr marL="742950" lvl="1" indent="-285750" defTabSz="914400">
              <a:spcBef>
                <a:spcPts val="600"/>
              </a:spcBef>
              <a:spcAft>
                <a:spcPts val="600"/>
              </a:spcAft>
            </a:pPr>
            <a:r>
              <a:rPr lang="en-US" sz="2400" dirty="0"/>
              <a:t>The CLF has always paid a dividend</a:t>
            </a:r>
          </a:p>
          <a:p>
            <a:pPr marL="0" indent="0">
              <a:buNone/>
            </a:pPr>
            <a:endParaRPr lang="en-US" dirty="0"/>
          </a:p>
        </p:txBody>
      </p:sp>
    </p:spTree>
    <p:extLst>
      <p:ext uri="{BB962C8B-B14F-4D97-AF65-F5344CB8AC3E}">
        <p14:creationId xmlns:p14="http://schemas.microsoft.com/office/powerpoint/2010/main" val="16523877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a:t>CLF Borrowing Capacity</a:t>
            </a:r>
          </a:p>
        </p:txBody>
      </p:sp>
      <p:sp>
        <p:nvSpPr>
          <p:cNvPr id="2" name="Footer Placeholder 1"/>
          <p:cNvSpPr>
            <a:spLocks noGrp="1"/>
          </p:cNvSpPr>
          <p:nvPr>
            <p:ph type="ftr" sz="quarter" idx="11"/>
          </p:nvPr>
        </p:nvSpPr>
        <p:spPr/>
        <p:txBody>
          <a:bodyPr/>
          <a:lstStyle/>
          <a:p>
            <a:r>
              <a:rPr lang="en-US" sz="1100" dirty="0"/>
              <a:t>Central Liquidity Facility</a:t>
            </a:r>
          </a:p>
        </p:txBody>
      </p:sp>
      <p:sp>
        <p:nvSpPr>
          <p:cNvPr id="3" name="Slide Number Placeholder 2"/>
          <p:cNvSpPr>
            <a:spLocks noGrp="1"/>
          </p:cNvSpPr>
          <p:nvPr>
            <p:ph type="sldNum" sz="quarter" idx="12"/>
          </p:nvPr>
        </p:nvSpPr>
        <p:spPr/>
        <p:txBody>
          <a:bodyPr/>
          <a:lstStyle/>
          <a:p>
            <a:fld id="{9E7C3A75-AEB5-40BB-845C-DDCD8E9B4C48}" type="slidenum">
              <a:rPr lang="en-US" smtClean="0"/>
              <a:t>9</a:t>
            </a:fld>
            <a:endParaRPr lang="en-US" dirty="0"/>
          </a:p>
        </p:txBody>
      </p:sp>
      <p:sp>
        <p:nvSpPr>
          <p:cNvPr id="5" name="Content Placeholder 4"/>
          <p:cNvSpPr>
            <a:spLocks noGrp="1"/>
          </p:cNvSpPr>
          <p:nvPr>
            <p:ph sz="quarter" idx="13"/>
          </p:nvPr>
        </p:nvSpPr>
        <p:spPr>
          <a:xfrm>
            <a:off x="457200" y="927212"/>
            <a:ext cx="8382000" cy="5092588"/>
          </a:xfrm>
        </p:spPr>
        <p:txBody>
          <a:bodyPr/>
          <a:lstStyle/>
          <a:p>
            <a:pPr>
              <a:spcBef>
                <a:spcPts val="0"/>
              </a:spcBef>
            </a:pPr>
            <a:r>
              <a:rPr lang="en-US" sz="2800" b="0" dirty="0"/>
              <a:t>The CLF may borrow from any source with the limitation that the face value of its obligations do not exceed twelve times the subscribed capital stock and surplus of the CLF</a:t>
            </a:r>
          </a:p>
          <a:p>
            <a:pPr lvl="1">
              <a:spcBef>
                <a:spcPts val="600"/>
              </a:spcBef>
              <a:spcAft>
                <a:spcPts val="600"/>
              </a:spcAft>
            </a:pPr>
            <a:r>
              <a:rPr lang="en-US" sz="2400" dirty="0"/>
              <a:t>For every dollar of capital and surplus, the CLF can borrow $12</a:t>
            </a:r>
          </a:p>
          <a:p>
            <a:pPr lvl="1">
              <a:spcBef>
                <a:spcPts val="600"/>
              </a:spcBef>
              <a:spcAft>
                <a:spcPts val="600"/>
              </a:spcAft>
            </a:pPr>
            <a:r>
              <a:rPr lang="en-US" sz="2400" dirty="0"/>
              <a:t>The greater the number of members, the larger the capital borrowing base, the larger the borrowing capacity </a:t>
            </a:r>
          </a:p>
          <a:p>
            <a:pPr lvl="1">
              <a:spcBef>
                <a:spcPts val="600"/>
              </a:spcBef>
              <a:spcAft>
                <a:spcPts val="600"/>
              </a:spcAft>
            </a:pPr>
            <a:r>
              <a:rPr lang="en-US" sz="2400" dirty="0"/>
              <a:t>Current borrowing capacity is $19.8 billion</a:t>
            </a:r>
          </a:p>
          <a:p>
            <a:pPr lvl="1">
              <a:spcBef>
                <a:spcPts val="600"/>
              </a:spcBef>
              <a:spcAft>
                <a:spcPts val="600"/>
              </a:spcAft>
            </a:pPr>
            <a:r>
              <a:rPr lang="en-US" sz="2400" dirty="0"/>
              <a:t>Federal Financing Bank is an established advance provider</a:t>
            </a:r>
          </a:p>
        </p:txBody>
      </p:sp>
    </p:spTree>
    <p:extLst>
      <p:ext uri="{BB962C8B-B14F-4D97-AF65-F5344CB8AC3E}">
        <p14:creationId xmlns:p14="http://schemas.microsoft.com/office/powerpoint/2010/main" val="1132728186"/>
      </p:ext>
    </p:extLst>
  </p:cSld>
  <p:clrMapOvr>
    <a:masterClrMapping/>
  </p:clrMapOvr>
</p:sld>
</file>

<file path=ppt/theme/theme1.xml><?xml version="1.0" encoding="utf-8"?>
<a:theme xmlns:a="http://schemas.openxmlformats.org/drawingml/2006/main" name="NCUA Template">
  <a:themeElements>
    <a:clrScheme name="FHFA Monochrome">
      <a:dk1>
        <a:srgbClr val="18284B"/>
      </a:dk1>
      <a:lt1>
        <a:sysClr val="window" lastClr="FFFFFF"/>
      </a:lt1>
      <a:dk2>
        <a:srgbClr val="3E4A64"/>
      </a:dk2>
      <a:lt2>
        <a:srgbClr val="DAE4FA"/>
      </a:lt2>
      <a:accent1>
        <a:srgbClr val="305197"/>
      </a:accent1>
      <a:accent2>
        <a:srgbClr val="A6AFC1"/>
      </a:accent2>
      <a:accent3>
        <a:srgbClr val="5E7097"/>
      </a:accent3>
      <a:accent4>
        <a:srgbClr val="D7D9DD"/>
      </a:accent4>
      <a:accent5>
        <a:srgbClr val="BBCBEE"/>
      </a:accent5>
      <a:accent6>
        <a:srgbClr val="91AFEE"/>
      </a:accent6>
      <a:hlink>
        <a:srgbClr val="497AE4"/>
      </a:hlink>
      <a:folHlink>
        <a:srgbClr val="747E9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8E1D38A6-4DF2-4A54-963F-5DA3DB60605F}" vid="{818209CB-F94D-4185-9B16-8C4C8A6737A2}"/>
    </a:ext>
  </a:extLst>
</a:theme>
</file>

<file path=ppt/theme/theme2.xml><?xml version="1.0" encoding="utf-8"?>
<a:theme xmlns:a="http://schemas.openxmlformats.org/drawingml/2006/main" name="1_NCUA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A1BC5075-D448-4773-8375-796C5791E73C}" vid="{77AEA683-57C4-4558-8904-B75B2FD0D65E}"/>
    </a:ext>
  </a:extLst>
</a:theme>
</file>

<file path=ppt/theme/theme3.xml><?xml version="1.0" encoding="utf-8"?>
<a:theme xmlns:a="http://schemas.openxmlformats.org/drawingml/2006/main" name="2_NCUA Template">
  <a:themeElements>
    <a:clrScheme name="FHFA Monochrome">
      <a:dk1>
        <a:srgbClr val="18284B"/>
      </a:dk1>
      <a:lt1>
        <a:sysClr val="window" lastClr="FFFFFF"/>
      </a:lt1>
      <a:dk2>
        <a:srgbClr val="3E4A64"/>
      </a:dk2>
      <a:lt2>
        <a:srgbClr val="DAE4FA"/>
      </a:lt2>
      <a:accent1>
        <a:srgbClr val="305197"/>
      </a:accent1>
      <a:accent2>
        <a:srgbClr val="A6AFC1"/>
      </a:accent2>
      <a:accent3>
        <a:srgbClr val="5E7097"/>
      </a:accent3>
      <a:accent4>
        <a:srgbClr val="D7D9DD"/>
      </a:accent4>
      <a:accent5>
        <a:srgbClr val="BBCBEE"/>
      </a:accent5>
      <a:accent6>
        <a:srgbClr val="91AFEE"/>
      </a:accent6>
      <a:hlink>
        <a:srgbClr val="497AE4"/>
      </a:hlink>
      <a:folHlink>
        <a:srgbClr val="747E9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8E1D38A6-4DF2-4A54-963F-5DA3DB60605F}" vid="{818209CB-F94D-4185-9B16-8C4C8A6737A2}"/>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B382AD7F1D02E459FACC61386968D77" ma:contentTypeVersion="0" ma:contentTypeDescription="Create a new document." ma:contentTypeScope="" ma:versionID="684361402766b9f170a334347117c428">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FA2839E-5A09-4058-A780-B1C77EEFA540}">
  <ds:schemaRefs>
    <ds:schemaRef ds:uri="http://schemas.openxmlformats.org/package/2006/metadata/core-properties"/>
    <ds:schemaRef ds:uri="http://schemas.microsoft.com/office/2006/documentManagement/types"/>
    <ds:schemaRef ds:uri="http://purl.org/dc/elements/1.1/"/>
    <ds:schemaRef ds:uri="http://schemas.microsoft.com/office/2006/metadata/properties"/>
    <ds:schemaRef ds:uri="http://purl.org/dc/terms/"/>
    <ds:schemaRef ds:uri="http://www.w3.org/XML/1998/namespace"/>
    <ds:schemaRef ds:uri="http://purl.org/dc/dcmitype/"/>
  </ds:schemaRefs>
</ds:datastoreItem>
</file>

<file path=customXml/itemProps2.xml><?xml version="1.0" encoding="utf-8"?>
<ds:datastoreItem xmlns:ds="http://schemas.openxmlformats.org/officeDocument/2006/customXml" ds:itemID="{D56ECFA4-EB51-41B4-90CC-28EDBA22CA0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26049EFA-2BE6-4090-BDD9-3D1CA30B7B7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1463</Words>
  <Application>Microsoft Office PowerPoint</Application>
  <PresentationFormat>On-screen Show (4:3)</PresentationFormat>
  <Paragraphs>173</Paragraphs>
  <Slides>17</Slides>
  <Notes>8</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17</vt:i4>
      </vt:variant>
    </vt:vector>
  </HeadingPairs>
  <TitlesOfParts>
    <vt:vector size="24" baseType="lpstr">
      <vt:lpstr>Arial</vt:lpstr>
      <vt:lpstr>Calibri</vt:lpstr>
      <vt:lpstr>Cambria</vt:lpstr>
      <vt:lpstr>Palatino Linotype</vt:lpstr>
      <vt:lpstr>NCUA Template</vt:lpstr>
      <vt:lpstr>1_NCUA Template</vt:lpstr>
      <vt:lpstr>2_NCUA Template</vt:lpstr>
      <vt:lpstr>Central Liquidity Facility  (CLF)</vt:lpstr>
      <vt:lpstr>Credit Unions and Liquidity</vt:lpstr>
      <vt:lpstr>CLF</vt:lpstr>
      <vt:lpstr>CLF</vt:lpstr>
      <vt:lpstr>Membership</vt:lpstr>
      <vt:lpstr>Membership</vt:lpstr>
      <vt:lpstr>PowerPoint Presentation</vt:lpstr>
      <vt:lpstr>Paid-in Capital Stock</vt:lpstr>
      <vt:lpstr>CLF Borrowing Capacity</vt:lpstr>
      <vt:lpstr>Accessing CLF</vt:lpstr>
      <vt:lpstr>Liquidity Need and Creditworthiness</vt:lpstr>
      <vt:lpstr>Creditworthiness </vt:lpstr>
      <vt:lpstr>Loans</vt:lpstr>
      <vt:lpstr>Collateral</vt:lpstr>
      <vt:lpstr>Rates</vt:lpstr>
      <vt:lpstr>Borrowing Timeline</vt:lpstr>
      <vt:lpstr>Information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2018-02-01T19:36:26Z</dcterms:created>
  <dcterms:modified xsi:type="dcterms:W3CDTF">2023-07-03T12:09:16Z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0x010100AB382AD7F1D02E459FACC61386968D77</vt:lpwstr>
  </property>
</Properties>
</file>